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757" r:id="rId2"/>
  </p:sldMasterIdLst>
  <p:notesMasterIdLst>
    <p:notesMasterId r:id="rId35"/>
  </p:notesMasterIdLst>
  <p:handoutMasterIdLst>
    <p:handoutMasterId r:id="rId36"/>
  </p:handoutMasterIdLst>
  <p:sldIdLst>
    <p:sldId id="256" r:id="rId3"/>
    <p:sldId id="291" r:id="rId4"/>
    <p:sldId id="290" r:id="rId5"/>
    <p:sldId id="263" r:id="rId6"/>
    <p:sldId id="286" r:id="rId7"/>
    <p:sldId id="281" r:id="rId8"/>
    <p:sldId id="258" r:id="rId9"/>
    <p:sldId id="295" r:id="rId10"/>
    <p:sldId id="260" r:id="rId11"/>
    <p:sldId id="261" r:id="rId12"/>
    <p:sldId id="301" r:id="rId13"/>
    <p:sldId id="270" r:id="rId14"/>
    <p:sldId id="271" r:id="rId15"/>
    <p:sldId id="296" r:id="rId16"/>
    <p:sldId id="272" r:id="rId17"/>
    <p:sldId id="273" r:id="rId18"/>
    <p:sldId id="274" r:id="rId19"/>
    <p:sldId id="283" r:id="rId20"/>
    <p:sldId id="275" r:id="rId21"/>
    <p:sldId id="287" r:id="rId22"/>
    <p:sldId id="297" r:id="rId23"/>
    <p:sldId id="276" r:id="rId24"/>
    <p:sldId id="285" r:id="rId25"/>
    <p:sldId id="299" r:id="rId26"/>
    <p:sldId id="284" r:id="rId27"/>
    <p:sldId id="277" r:id="rId28"/>
    <p:sldId id="278" r:id="rId29"/>
    <p:sldId id="298" r:id="rId30"/>
    <p:sldId id="282" r:id="rId31"/>
    <p:sldId id="292" r:id="rId32"/>
    <p:sldId id="279" r:id="rId33"/>
    <p:sldId id="289" r:id="rId34"/>
  </p:sldIdLst>
  <p:sldSz cx="9144000" cy="6858000" type="screen4x3"/>
  <p:notesSz cx="9144000" cy="6858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126" autoAdjust="0"/>
    <p:restoredTop sz="81951" autoAdjust="0"/>
  </p:normalViewPr>
  <p:slideViewPr>
    <p:cSldViewPr>
      <p:cViewPr varScale="1">
        <p:scale>
          <a:sx n="42" d="100"/>
          <a:sy n="42" d="100"/>
        </p:scale>
        <p:origin x="-63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1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29699"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9700"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29701"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C06F586-25D1-41EA-97D7-CBC2CDFE728A}"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2048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0484"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1219200" y="3257551"/>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48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2048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F65A639-F283-4D8F-9882-39C7A722851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1FFFB0F-6058-4537-9FB3-AC6C114B5FFE}" type="slidenum">
              <a:rPr lang="en-US"/>
              <a:pPr/>
              <a:t>12</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smtClean="0"/>
              <a:t>New title – Individuals with Disabilities Ed Improvement Amendments</a:t>
            </a:r>
          </a:p>
          <a:p>
            <a:pPr eaLnBrk="1" hangingPunct="1"/>
            <a:r>
              <a:rPr lang="en-US" smtClean="0"/>
              <a:t>NCLB coordination </a:t>
            </a:r>
          </a:p>
          <a:p>
            <a:pPr eaLnBrk="1" hangingPunct="1"/>
            <a:r>
              <a:rPr lang="en-US" smtClean="0"/>
              <a:t>	Highly qualified teachers</a:t>
            </a:r>
          </a:p>
          <a:p>
            <a:pPr eaLnBrk="1" hangingPunct="1"/>
            <a:r>
              <a:rPr lang="en-US" smtClean="0"/>
              <a:t>	accountability and assessment – sped must be tested allows for alternate assessment</a:t>
            </a:r>
          </a:p>
          <a:p>
            <a:pPr eaLnBrk="1" hangingPunct="1"/>
            <a:r>
              <a:rPr lang="en-US" smtClean="0"/>
              <a:t>Private schools  - conduct childfind, provide services, a pro-rata share  (Zobrest)</a:t>
            </a:r>
          </a:p>
          <a:p>
            <a:pPr eaLnBrk="1" hangingPunct="1"/>
            <a:r>
              <a:rPr lang="en-US" smtClean="0"/>
              <a:t>Private school teachers exempt from  highly qualified criteria (reduce options to parents – Florence)</a:t>
            </a:r>
          </a:p>
          <a:p>
            <a:pPr eaLnBrk="1" hangingPunct="1"/>
            <a:r>
              <a:rPr lang="en-US" smtClean="0"/>
              <a:t>Intervention – RTI – need not use the discrepancy model</a:t>
            </a:r>
          </a:p>
          <a:p>
            <a:pPr eaLnBrk="1" hangingPunct="1"/>
            <a:r>
              <a:rPr lang="en-US" smtClean="0"/>
              <a:t>Minor modifications in hearing procedures – attorney fees control incentive to file, reduce # of cases in courts – districts that prevail can collect attorney fees, requires a resolution session (non-mediation), attorney only if parents do</a:t>
            </a:r>
          </a:p>
          <a:p>
            <a:pPr eaLnBrk="1" hangingPunct="1"/>
            <a:r>
              <a:rPr lang="en-US" smtClean="0"/>
              <a:t>Discipline- exception to manifestation of serious bodily injury –(along with weapon and using drugs at school)</a:t>
            </a:r>
          </a:p>
          <a:p>
            <a:pPr eaLnBrk="1" hangingPunct="1"/>
            <a:endParaRPr lang="en-US" smtClean="0"/>
          </a:p>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AF60F249-690C-4CDA-BD81-A3EEDCDEA8FB}" type="slidenum">
              <a:rPr lang="en-US"/>
              <a:pPr/>
              <a:t>13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smtClean="0"/>
              <a:t>Child can be in alternative placement until decision is made in hearing, or period of discipline ends – drops 45 day limit, could be extended by agreement of the parties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Smith v Robinson – parent unable to claim fees under civil rights act or Section 504 of rehab act</a:t>
            </a:r>
          </a:p>
          <a:p>
            <a:r>
              <a:rPr lang="en-US" dirty="0" smtClean="0"/>
              <a:t>in 1986 amendment – parent must exhaust IDEA procedures</a:t>
            </a:r>
            <a:endParaRPr lang="en-US" dirty="0"/>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8785EF50-42EC-4687-B505-EBAEF6E87875}" type="slidenum">
              <a:rPr lang="en-US"/>
              <a:pPr/>
              <a:t>17</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dirty="0" smtClean="0"/>
              <a:t>www.Kidstogether.org</a:t>
            </a:r>
          </a:p>
          <a:p>
            <a:pPr eaLnBrk="1" hangingPunct="1"/>
            <a:r>
              <a:rPr lang="en-US" dirty="0" smtClean="0"/>
              <a:t>Daniel R – before </a:t>
            </a:r>
            <a:r>
              <a:rPr lang="en-US" dirty="0" err="1" smtClean="0"/>
              <a:t>Oberti</a:t>
            </a:r>
            <a:endParaRPr lang="en-US" dirty="0" smtClean="0"/>
          </a:p>
          <a:p>
            <a:pPr eaLnBrk="1" hangingPunct="1"/>
            <a:r>
              <a:rPr lang="en-US" dirty="0" smtClean="0"/>
              <a:t>What about </a:t>
            </a:r>
            <a:r>
              <a:rPr lang="en-US" dirty="0" err="1" smtClean="0"/>
              <a:t>burlington</a:t>
            </a:r>
            <a:r>
              <a:rPr lang="en-US" dirty="0" smtClean="0"/>
              <a:t>?</a:t>
            </a:r>
          </a:p>
          <a:p>
            <a:pPr eaLnBrk="1" hangingPunct="1"/>
            <a:endParaRPr lang="en-US" dirty="0" smtClean="0"/>
          </a:p>
          <a:p>
            <a:pPr eaLnBrk="1" hangingPunct="1"/>
            <a:r>
              <a:rPr lang="en-US" dirty="0" smtClean="0"/>
              <a:t>Alvin</a:t>
            </a:r>
            <a:r>
              <a:rPr lang="en-US" baseline="0" dirty="0" smtClean="0"/>
              <a:t> – student with behavioral problems not related to </a:t>
            </a:r>
            <a:r>
              <a:rPr lang="en-US" baseline="0" dirty="0" err="1" smtClean="0"/>
              <a:t>adhd</a:t>
            </a:r>
            <a:r>
              <a:rPr lang="en-US" baseline="0" dirty="0" smtClean="0"/>
              <a:t> does not make him a child with disability</a:t>
            </a:r>
          </a:p>
          <a:p>
            <a:pPr eaLnBrk="1" hangingPunct="1"/>
            <a:r>
              <a:rPr lang="en-US" baseline="0" dirty="0" smtClean="0"/>
              <a:t>Special </a:t>
            </a:r>
            <a:r>
              <a:rPr lang="en-US" baseline="0" dirty="0" err="1" smtClean="0"/>
              <a:t>ed</a:t>
            </a:r>
            <a:r>
              <a:rPr lang="en-US" baseline="0" dirty="0" smtClean="0"/>
              <a:t> services required not because of ADHD</a:t>
            </a: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B993CD36-4A05-4833-989B-607D5576515B}" type="slidenum">
              <a:rPr lang="en-US"/>
              <a:pPr/>
              <a:t>19</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smtClean="0"/>
              <a:t>Did the definition of related service change?</a:t>
            </a:r>
          </a:p>
          <a:p>
            <a:pPr eaLnBrk="1" hangingPunct="1"/>
            <a:r>
              <a:rPr lang="en-US" smtClean="0"/>
              <a:t>Would the decision in Cedar Rapids have been different if heard in 1984?</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CEDE7CAD-4A75-48FD-B9B0-17CCF4C2F3A5}" type="slidenum">
              <a:rPr lang="en-US"/>
              <a:pPr/>
              <a:t>22</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smtClean="0"/>
              <a:t>Goss v Lopez</a:t>
            </a:r>
          </a:p>
          <a:p>
            <a:pPr eaLnBrk="1" hangingPunct="1"/>
            <a:r>
              <a:rPr lang="en-US" smtClean="0"/>
              <a:t>Not until 1997 amendments was this put into place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a:t>
            </a:r>
            <a:r>
              <a:rPr lang="en-US" baseline="0" dirty="0" smtClean="0"/>
              <a:t> a school administrator, how would you handle this? </a:t>
            </a:r>
          </a:p>
          <a:p>
            <a:r>
              <a:rPr lang="en-US" baseline="0" dirty="0" smtClean="0"/>
              <a:t>What information will you give your dept chair?</a:t>
            </a:r>
          </a:p>
          <a:p>
            <a:r>
              <a:rPr lang="en-US" baseline="0" dirty="0" smtClean="0"/>
              <a:t>What legal ramifications are you facing?</a:t>
            </a:r>
            <a:endParaRPr lang="en-US" dirty="0"/>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AF4AE970-2D2F-4B07-AF4F-5554CCF9219C}" type="slidenum">
              <a:rPr lang="en-US"/>
              <a:pPr/>
              <a:t>7</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smtClean="0"/>
              <a:t>8 million unserved</a:t>
            </a:r>
          </a:p>
          <a:p>
            <a:pPr eaLnBrk="1" hangingPunct="1"/>
            <a:r>
              <a:rPr lang="en-US" smtClean="0"/>
              <a:t>Required extensive childfind to serve the unserved and the most disabled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F65A639-F283-4D8F-9882-39C7A7228515}"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0D238D-CBAE-481D-87DE-EF952E3FFC1B}"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123CB8-2FDB-41D5-B7CE-E13E08AAE34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0D238D-CBAE-481D-87DE-EF952E3FFC1B}"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123CB8-2FDB-41D5-B7CE-E13E08AAE34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0D238D-CBAE-481D-87DE-EF952E3FFC1B}"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123CB8-2FDB-41D5-B7CE-E13E08AAE34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11" name="Slide Number Placeholder 10"/>
          <p:cNvSpPr>
            <a:spLocks noGrp="1"/>
          </p:cNvSpPr>
          <p:nvPr>
            <p:ph type="sldNum" sz="quarter" idx="12"/>
          </p:nvPr>
        </p:nvSpPr>
        <p:spPr/>
        <p:txBody>
          <a:bodyPr/>
          <a:lstStyle>
            <a:extLst/>
          </a:lstStyle>
          <a:p>
            <a:pPr>
              <a:defRPr/>
            </a:pPr>
            <a:fld id="{ED7FFB86-1DAF-4892-9A62-1C872541E367}"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B00B972-3678-4B49-9B55-1B9A35460558}"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F9D2C95B-ED60-4951-893A-33C4FCBE40C2}" type="slidenum">
              <a:rPr lang="en-US" smtClean="0"/>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168D8EE9-D1E6-4DDC-A694-E8B9D6ACA58A}" type="slidenum">
              <a:rPr lang="en-US" smtClean="0"/>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9CFFD059-B114-44F5-9887-711A7A6A42E2}"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FC11A739-A9F3-49BC-9557-FFEE708E0804}"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FA407925-79CE-462E-A23A-4EEAB971EECC}"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8FE42E13-DEFD-4BFD-A60C-84D7A6E1332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0D238D-CBAE-481D-87DE-EF952E3FFC1B}"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123CB8-2FDB-41D5-B7CE-E13E08AAE341}"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23FDAF9E-F87B-4F91-BB44-B3E0DD71801C}" type="slidenum">
              <a:rPr lang="en-US" smtClean="0"/>
              <a:pPr>
                <a:defRPr/>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F6D3BF0F-6C5E-48BA-A23B-D91749011CE6}"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BF42FE8F-8A17-40E0-8E4A-43D50442A427}"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0D238D-CBAE-481D-87DE-EF952E3FFC1B}"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123CB8-2FDB-41D5-B7CE-E13E08AAE34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0D238D-CBAE-481D-87DE-EF952E3FFC1B}" type="datetimeFigureOut">
              <a:rPr lang="en-US" smtClean="0"/>
              <a:pPr/>
              <a:t>3/23/2010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123CB8-2FDB-41D5-B7CE-E13E08AAE34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0D238D-CBAE-481D-87DE-EF952E3FFC1B}" type="datetimeFigureOut">
              <a:rPr lang="en-US" smtClean="0"/>
              <a:pPr/>
              <a:t>3/23/2010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123CB8-2FDB-41D5-B7CE-E13E08AAE34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0D238D-CBAE-481D-87DE-EF952E3FFC1B}" type="datetimeFigureOut">
              <a:rPr lang="en-US" smtClean="0"/>
              <a:pPr/>
              <a:t>3/23/2010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123CB8-2FDB-41D5-B7CE-E13E08AAE34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0D238D-CBAE-481D-87DE-EF952E3FFC1B}" type="datetimeFigureOut">
              <a:rPr lang="en-US" smtClean="0"/>
              <a:pPr/>
              <a:t>3/23/2010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123CB8-2FDB-41D5-B7CE-E13E08AAE34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0D238D-CBAE-481D-87DE-EF952E3FFC1B}" type="datetimeFigureOut">
              <a:rPr lang="en-US" smtClean="0"/>
              <a:pPr/>
              <a:t>3/23/2010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123CB8-2FDB-41D5-B7CE-E13E08AAE34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0D238D-CBAE-481D-87DE-EF952E3FFC1B}" type="datetimeFigureOut">
              <a:rPr lang="en-US" smtClean="0"/>
              <a:pPr/>
              <a:t>3/23/2010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123CB8-2FDB-41D5-B7CE-E13E08AAE34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0D238D-CBAE-481D-87DE-EF952E3FFC1B}" type="datetimeFigureOut">
              <a:rPr lang="en-US" smtClean="0"/>
              <a:pPr/>
              <a:t>3/23/2010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123CB8-2FDB-41D5-B7CE-E13E08AAE34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50D238D-CBAE-481D-87DE-EF952E3FFC1B}" type="datetimeFigureOut">
              <a:rPr lang="en-US" smtClean="0"/>
              <a:pPr/>
              <a:t>3/23/2010</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6123CB8-2FDB-41D5-B7CE-E13E08AAE34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hyperlink" Target="http://www.nichcy.org/" TargetMode="External"/><Relationship Id="rId2" Type="http://schemas.openxmlformats.org/officeDocument/2006/relationships/notesSlide" Target="../notesSlides/notesSlide32.xml"/><Relationship Id="rId1" Type="http://schemas.openxmlformats.org/officeDocument/2006/relationships/slideLayout" Target="../slideLayouts/slideLayout13.xml"/><Relationship Id="rId6" Type="http://schemas.openxmlformats.org/officeDocument/2006/relationships/hyperlink" Target="http://www.k12.wa.us/SpecialEd/programreview/TechnicalAssistance.aspx" TargetMode="External"/><Relationship Id="rId5" Type="http://schemas.openxmlformats.org/officeDocument/2006/relationships/hyperlink" Target="http://www.school.familyeducation.com/" TargetMode="External"/><Relationship Id="rId4" Type="http://schemas.openxmlformats.org/officeDocument/2006/relationships/hyperlink" Target="http://www.angelfire.com/"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Special Education Law</a:t>
            </a:r>
          </a:p>
        </p:txBody>
      </p:sp>
      <p:sp>
        <p:nvSpPr>
          <p:cNvPr id="3075" name="Rectangle 3"/>
          <p:cNvSpPr>
            <a:spLocks noGrp="1" noChangeArrowheads="1"/>
          </p:cNvSpPr>
          <p:nvPr>
            <p:ph type="subTitle" idx="1"/>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1997 IDEA</a:t>
            </a:r>
          </a:p>
        </p:txBody>
      </p:sp>
      <p:sp>
        <p:nvSpPr>
          <p:cNvPr id="9219" name="Rectangle 3"/>
          <p:cNvSpPr>
            <a:spLocks noGrp="1" noChangeArrowheads="1"/>
          </p:cNvSpPr>
          <p:nvPr>
            <p:ph idx="1"/>
          </p:nvPr>
        </p:nvSpPr>
        <p:spPr>
          <a:xfrm>
            <a:off x="457200" y="1219200"/>
            <a:ext cx="8183880" cy="4187952"/>
          </a:xfrm>
        </p:spPr>
        <p:txBody>
          <a:bodyPr/>
          <a:lstStyle/>
          <a:p>
            <a:pPr eaLnBrk="1" hangingPunct="1"/>
            <a:r>
              <a:rPr lang="en-US" dirty="0" smtClean="0"/>
              <a:t>Extensive parent rights</a:t>
            </a:r>
          </a:p>
          <a:p>
            <a:pPr eaLnBrk="1" hangingPunct="1"/>
            <a:r>
              <a:rPr lang="en-US" dirty="0" smtClean="0"/>
              <a:t>Discipline</a:t>
            </a:r>
          </a:p>
          <a:p>
            <a:pPr eaLnBrk="1" hangingPunct="1"/>
            <a:r>
              <a:rPr lang="en-US" dirty="0" smtClean="0"/>
              <a:t>Access to regular curriculum/assessment</a:t>
            </a:r>
          </a:p>
          <a:p>
            <a:pPr eaLnBrk="1" hangingPunct="1"/>
            <a:r>
              <a:rPr lang="en-US" dirty="0" smtClean="0"/>
              <a:t>Access to regular program</a:t>
            </a:r>
          </a:p>
          <a:p>
            <a:pPr eaLnBrk="1" hangingPunct="1"/>
            <a:r>
              <a:rPr lang="en-US" dirty="0" smtClean="0"/>
              <a:t>Non-categorical eligibility</a:t>
            </a:r>
          </a:p>
          <a:p>
            <a:pPr eaLnBrk="1" hangingPunct="1"/>
            <a:r>
              <a:rPr lang="en-US" dirty="0" smtClean="0"/>
              <a:t>Limits services to private school students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l="11779" t="15658" r="16266" b="25717"/>
          <a:stretch>
            <a:fillRect/>
          </a:stretch>
        </p:blipFill>
        <p:spPr bwMode="auto">
          <a:xfrm>
            <a:off x="1600200" y="228600"/>
            <a:ext cx="5970358" cy="62938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smtClean="0"/>
              <a:t>IDEA </a:t>
            </a:r>
            <a:r>
              <a:rPr lang="en-US" dirty="0" smtClean="0"/>
              <a:t>2004</a:t>
            </a:r>
          </a:p>
        </p:txBody>
      </p:sp>
      <p:sp>
        <p:nvSpPr>
          <p:cNvPr id="10243" name="Rectangle 3"/>
          <p:cNvSpPr>
            <a:spLocks noGrp="1" noChangeArrowheads="1"/>
          </p:cNvSpPr>
          <p:nvPr>
            <p:ph idx="1"/>
          </p:nvPr>
        </p:nvSpPr>
        <p:spPr>
          <a:xfrm>
            <a:off x="533400" y="1143000"/>
            <a:ext cx="8183880" cy="4187952"/>
          </a:xfrm>
        </p:spPr>
        <p:txBody>
          <a:bodyPr/>
          <a:lstStyle/>
          <a:p>
            <a:pPr eaLnBrk="1" hangingPunct="1">
              <a:lnSpc>
                <a:spcPct val="90000"/>
              </a:lnSpc>
            </a:pPr>
            <a:r>
              <a:rPr lang="en-US" sz="2800" dirty="0" smtClean="0"/>
              <a:t>NCLB </a:t>
            </a:r>
            <a:r>
              <a:rPr lang="en-US" sz="2800" dirty="0" smtClean="0"/>
              <a:t>coordination</a:t>
            </a:r>
          </a:p>
          <a:p>
            <a:pPr eaLnBrk="1" hangingPunct="1">
              <a:lnSpc>
                <a:spcPct val="90000"/>
              </a:lnSpc>
            </a:pPr>
            <a:r>
              <a:rPr lang="en-US" sz="2800" dirty="0" smtClean="0"/>
              <a:t>Special </a:t>
            </a:r>
            <a:r>
              <a:rPr lang="en-US" dirty="0" smtClean="0"/>
              <a:t>E</a:t>
            </a:r>
            <a:r>
              <a:rPr lang="en-US" sz="2800" dirty="0" smtClean="0"/>
              <a:t>d services for children in private schools</a:t>
            </a:r>
          </a:p>
          <a:p>
            <a:pPr eaLnBrk="1" hangingPunct="1">
              <a:lnSpc>
                <a:spcPct val="90000"/>
              </a:lnSpc>
            </a:pPr>
            <a:r>
              <a:rPr lang="en-US" sz="2800" dirty="0" smtClean="0"/>
              <a:t>Changes </a:t>
            </a:r>
            <a:r>
              <a:rPr lang="en-US" sz="2800" dirty="0" smtClean="0"/>
              <a:t>eligibility definitions for LD</a:t>
            </a:r>
          </a:p>
          <a:p>
            <a:pPr eaLnBrk="1" hangingPunct="1">
              <a:lnSpc>
                <a:spcPct val="90000"/>
              </a:lnSpc>
            </a:pPr>
            <a:r>
              <a:rPr lang="en-US" sz="2800" dirty="0" smtClean="0"/>
              <a:t>Flexibility for intervention prior to eligibility determination (15%)</a:t>
            </a:r>
          </a:p>
          <a:p>
            <a:pPr eaLnBrk="1" hangingPunct="1">
              <a:lnSpc>
                <a:spcPct val="90000"/>
              </a:lnSpc>
            </a:pPr>
            <a:r>
              <a:rPr lang="en-US" sz="2800" dirty="0" smtClean="0"/>
              <a:t>Modified dispute resolution</a:t>
            </a:r>
          </a:p>
          <a:p>
            <a:pPr eaLnBrk="1" hangingPunct="1">
              <a:lnSpc>
                <a:spcPct val="90000"/>
              </a:lnSpc>
            </a:pPr>
            <a:r>
              <a:rPr lang="en-US" sz="2800" dirty="0" smtClean="0"/>
              <a:t>More refined disciplinary rules for students with disabilities</a:t>
            </a:r>
          </a:p>
          <a:p>
            <a:pPr eaLnBrk="1" hangingPunct="1">
              <a:lnSpc>
                <a:spcPct val="90000"/>
              </a:lnSpc>
            </a:pPr>
            <a:endParaRPr lang="en-US" sz="28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Discipline Changes</a:t>
            </a:r>
          </a:p>
        </p:txBody>
      </p:sp>
      <p:sp>
        <p:nvSpPr>
          <p:cNvPr id="11267" name="Rectangle 3"/>
          <p:cNvSpPr>
            <a:spLocks noGrp="1" noChangeArrowheads="1"/>
          </p:cNvSpPr>
          <p:nvPr>
            <p:ph idx="1"/>
          </p:nvPr>
        </p:nvSpPr>
        <p:spPr/>
        <p:txBody>
          <a:bodyPr>
            <a:normAutofit lnSpcReduction="10000"/>
          </a:bodyPr>
          <a:lstStyle/>
          <a:p>
            <a:pPr eaLnBrk="1" hangingPunct="1"/>
            <a:r>
              <a:rPr lang="en-US" dirty="0" smtClean="0"/>
              <a:t>Removal for 45 alternative placement for causing serious bodily injury at </a:t>
            </a:r>
            <a:r>
              <a:rPr lang="en-US" dirty="0" smtClean="0"/>
              <a:t>school</a:t>
            </a:r>
          </a:p>
          <a:p>
            <a:pPr eaLnBrk="1" hangingPunct="1">
              <a:buNone/>
            </a:pPr>
            <a:endParaRPr lang="en-US" dirty="0" smtClean="0"/>
          </a:p>
          <a:p>
            <a:pPr eaLnBrk="1" hangingPunct="1"/>
            <a:r>
              <a:rPr lang="en-US" dirty="0" smtClean="0"/>
              <a:t>Manifestation team, must include parents, district, and relevant members of IEP </a:t>
            </a:r>
            <a:r>
              <a:rPr lang="en-US" dirty="0" smtClean="0"/>
              <a:t>team</a:t>
            </a:r>
          </a:p>
          <a:p>
            <a:pPr eaLnBrk="1" hangingPunct="1">
              <a:buNone/>
            </a:pPr>
            <a:endParaRPr lang="en-US" dirty="0" smtClean="0"/>
          </a:p>
          <a:p>
            <a:pPr eaLnBrk="1" hangingPunct="1"/>
            <a:r>
              <a:rPr lang="en-US" dirty="0" smtClean="0"/>
              <a:t>Child can be in alternative placement until decision is made in hearing, or period of discipline ends</a:t>
            </a:r>
          </a:p>
          <a:p>
            <a:pPr eaLnBrk="1" hangingPunct="1"/>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19492" t="15000" r="9345" b="20000"/>
          <a:stretch>
            <a:fillRect/>
          </a:stretch>
        </p:blipFill>
        <p:spPr bwMode="auto">
          <a:xfrm>
            <a:off x="2133600" y="762000"/>
            <a:ext cx="5257800" cy="57565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Court Cases</a:t>
            </a:r>
          </a:p>
        </p:txBody>
      </p:sp>
      <p:sp>
        <p:nvSpPr>
          <p:cNvPr id="12291" name="Rectangle 4"/>
          <p:cNvSpPr>
            <a:spLocks noGrp="1" noChangeArrowheads="1"/>
          </p:cNvSpPr>
          <p:nvPr>
            <p:ph sz="half" idx="1"/>
          </p:nvPr>
        </p:nvSpPr>
        <p:spPr/>
        <p:txBody>
          <a:bodyPr/>
          <a:lstStyle/>
          <a:p>
            <a:pPr eaLnBrk="1" hangingPunct="1"/>
            <a:r>
              <a:rPr lang="en-US" sz="2400" smtClean="0"/>
              <a:t>FAPE</a:t>
            </a:r>
          </a:p>
          <a:p>
            <a:pPr eaLnBrk="1" hangingPunct="1"/>
            <a:r>
              <a:rPr lang="en-US" sz="2400" smtClean="0"/>
              <a:t>ESY</a:t>
            </a:r>
          </a:p>
          <a:p>
            <a:pPr eaLnBrk="1" hangingPunct="1"/>
            <a:r>
              <a:rPr lang="en-US" sz="2400" smtClean="0"/>
              <a:t>Regression-Recoup</a:t>
            </a:r>
          </a:p>
          <a:p>
            <a:pPr eaLnBrk="1" hangingPunct="1"/>
            <a:r>
              <a:rPr lang="en-US" sz="2400" smtClean="0"/>
              <a:t>Procedural safeguards</a:t>
            </a:r>
          </a:p>
          <a:p>
            <a:pPr eaLnBrk="1" hangingPunct="1"/>
            <a:r>
              <a:rPr lang="en-US" sz="2400" smtClean="0"/>
              <a:t>IEPs</a:t>
            </a:r>
          </a:p>
          <a:p>
            <a:pPr eaLnBrk="1" hangingPunct="1"/>
            <a:r>
              <a:rPr lang="en-US" sz="2400" smtClean="0"/>
              <a:t>ADHD</a:t>
            </a:r>
          </a:p>
          <a:p>
            <a:pPr eaLnBrk="1" hangingPunct="1"/>
            <a:r>
              <a:rPr lang="en-US" sz="2400" smtClean="0"/>
              <a:t>LRE</a:t>
            </a:r>
          </a:p>
          <a:p>
            <a:pPr eaLnBrk="1" hangingPunct="1"/>
            <a:r>
              <a:rPr lang="en-US" sz="2400" smtClean="0"/>
              <a:t>Private School Placement</a:t>
            </a:r>
          </a:p>
        </p:txBody>
      </p:sp>
      <p:sp>
        <p:nvSpPr>
          <p:cNvPr id="12292" name="Rectangle 5"/>
          <p:cNvSpPr>
            <a:spLocks noGrp="1" noChangeArrowheads="1"/>
          </p:cNvSpPr>
          <p:nvPr>
            <p:ph sz="half" idx="2"/>
          </p:nvPr>
        </p:nvSpPr>
        <p:spPr/>
        <p:txBody>
          <a:bodyPr/>
          <a:lstStyle/>
          <a:p>
            <a:pPr eaLnBrk="1" hangingPunct="1"/>
            <a:r>
              <a:rPr lang="en-US" sz="2400" smtClean="0"/>
              <a:t>Related services</a:t>
            </a:r>
          </a:p>
          <a:p>
            <a:pPr eaLnBrk="1" hangingPunct="1"/>
            <a:r>
              <a:rPr lang="en-US" sz="2400" smtClean="0"/>
              <a:t>Discipline </a:t>
            </a:r>
          </a:p>
          <a:p>
            <a:pPr eaLnBrk="1" hangingPunct="1"/>
            <a:r>
              <a:rPr lang="en-US" sz="2400" smtClean="0"/>
              <a:t>Stay-put provision</a:t>
            </a:r>
          </a:p>
          <a:p>
            <a:pPr eaLnBrk="1" hangingPunct="1"/>
            <a:r>
              <a:rPr lang="en-US" sz="2400" smtClean="0"/>
              <a:t>Compensatory education</a:t>
            </a:r>
          </a:p>
          <a:p>
            <a:pPr eaLnBrk="1" hangingPunct="1"/>
            <a:r>
              <a:rPr lang="en-US" sz="2400" smtClean="0"/>
              <a:t>Attorney’s and Expert fees</a:t>
            </a:r>
          </a:p>
          <a:p>
            <a:pPr eaLnBrk="1" hangingPunct="1"/>
            <a:r>
              <a:rPr lang="en-US" sz="2400" smtClean="0"/>
              <a:t>Liability for reimbursement of parents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Cases</a:t>
            </a:r>
          </a:p>
        </p:txBody>
      </p:sp>
      <p:sp>
        <p:nvSpPr>
          <p:cNvPr id="13315" name="Rectangle 3"/>
          <p:cNvSpPr>
            <a:spLocks noGrp="1" noChangeArrowheads="1"/>
          </p:cNvSpPr>
          <p:nvPr>
            <p:ph idx="1"/>
          </p:nvPr>
        </p:nvSpPr>
        <p:spPr/>
        <p:txBody>
          <a:bodyPr>
            <a:normAutofit fontScale="92500" lnSpcReduction="10000"/>
          </a:bodyPr>
          <a:lstStyle/>
          <a:p>
            <a:pPr eaLnBrk="1" hangingPunct="1">
              <a:lnSpc>
                <a:spcPct val="90000"/>
              </a:lnSpc>
            </a:pPr>
            <a:r>
              <a:rPr lang="en-US" sz="2800" dirty="0" smtClean="0"/>
              <a:t>EACHA	1975			</a:t>
            </a:r>
            <a:r>
              <a:rPr lang="en-US" sz="2800" dirty="0" smtClean="0"/>
              <a:t>ACCESS</a:t>
            </a:r>
          </a:p>
          <a:p>
            <a:pPr eaLnBrk="1" hangingPunct="1">
              <a:lnSpc>
                <a:spcPct val="90000"/>
              </a:lnSpc>
              <a:buNone/>
            </a:pPr>
            <a:endParaRPr lang="en-US" sz="800" dirty="0" smtClean="0"/>
          </a:p>
          <a:p>
            <a:pPr eaLnBrk="1" hangingPunct="1">
              <a:lnSpc>
                <a:spcPct val="90000"/>
              </a:lnSpc>
            </a:pPr>
            <a:r>
              <a:rPr lang="en-US" sz="2800" dirty="0" smtClean="0"/>
              <a:t>Rowley 	1982 SC		</a:t>
            </a:r>
            <a:r>
              <a:rPr lang="en-US" sz="2800" dirty="0" smtClean="0"/>
              <a:t>FAPE</a:t>
            </a:r>
            <a:endParaRPr lang="en-US" sz="900" dirty="0" smtClean="0"/>
          </a:p>
          <a:p>
            <a:pPr eaLnBrk="1" hangingPunct="1">
              <a:lnSpc>
                <a:spcPct val="90000"/>
              </a:lnSpc>
              <a:buNone/>
            </a:pPr>
            <a:endParaRPr lang="en-US" sz="800" dirty="0" smtClean="0"/>
          </a:p>
          <a:p>
            <a:pPr eaLnBrk="1" hangingPunct="1">
              <a:lnSpc>
                <a:spcPct val="90000"/>
              </a:lnSpc>
            </a:pPr>
            <a:r>
              <a:rPr lang="en-US" sz="2800" dirty="0" err="1" smtClean="0"/>
              <a:t>Tatro</a:t>
            </a:r>
            <a:r>
              <a:rPr lang="en-US" sz="2800" dirty="0" smtClean="0"/>
              <a:t>	1984 SC		Related </a:t>
            </a:r>
            <a:r>
              <a:rPr lang="en-US" sz="2800" dirty="0" smtClean="0"/>
              <a:t>Services</a:t>
            </a:r>
          </a:p>
          <a:p>
            <a:pPr eaLnBrk="1" hangingPunct="1">
              <a:lnSpc>
                <a:spcPct val="90000"/>
              </a:lnSpc>
              <a:buNone/>
            </a:pPr>
            <a:endParaRPr lang="en-US" sz="800" dirty="0" smtClean="0"/>
          </a:p>
          <a:p>
            <a:pPr eaLnBrk="1" hangingPunct="1">
              <a:lnSpc>
                <a:spcPct val="90000"/>
              </a:lnSpc>
            </a:pPr>
            <a:r>
              <a:rPr lang="en-US" sz="2800" dirty="0" smtClean="0"/>
              <a:t>Burlington 1985 SC	</a:t>
            </a:r>
            <a:r>
              <a:rPr lang="en-US" sz="2800" dirty="0" smtClean="0"/>
              <a:t>	Reimbursement</a:t>
            </a:r>
          </a:p>
          <a:p>
            <a:pPr eaLnBrk="1" hangingPunct="1">
              <a:lnSpc>
                <a:spcPct val="90000"/>
              </a:lnSpc>
              <a:buNone/>
            </a:pPr>
            <a:endParaRPr lang="en-US" sz="800" dirty="0" smtClean="0"/>
          </a:p>
          <a:p>
            <a:pPr eaLnBrk="1" hangingPunct="1">
              <a:lnSpc>
                <a:spcPct val="90000"/>
              </a:lnSpc>
            </a:pPr>
            <a:r>
              <a:rPr lang="en-US" sz="2800" dirty="0" smtClean="0"/>
              <a:t>Robinson </a:t>
            </a:r>
            <a:r>
              <a:rPr lang="en-US" sz="2800" dirty="0" smtClean="0"/>
              <a:t>	 1986	Attorney </a:t>
            </a:r>
            <a:r>
              <a:rPr lang="en-US" sz="2800" dirty="0" smtClean="0"/>
              <a:t>fees</a:t>
            </a:r>
          </a:p>
          <a:p>
            <a:pPr eaLnBrk="1" hangingPunct="1">
              <a:lnSpc>
                <a:spcPct val="90000"/>
              </a:lnSpc>
              <a:buNone/>
            </a:pPr>
            <a:r>
              <a:rPr lang="en-US" sz="900" dirty="0" smtClean="0"/>
              <a:t> </a:t>
            </a:r>
            <a:endParaRPr lang="en-US" sz="900" dirty="0" smtClean="0"/>
          </a:p>
          <a:p>
            <a:pPr eaLnBrk="1" hangingPunct="1">
              <a:lnSpc>
                <a:spcPct val="90000"/>
              </a:lnSpc>
            </a:pPr>
            <a:r>
              <a:rPr lang="en-US" sz="2800" dirty="0" err="1" smtClean="0"/>
              <a:t>Honig</a:t>
            </a:r>
            <a:r>
              <a:rPr lang="en-US" sz="2800" dirty="0" smtClean="0"/>
              <a:t>  	1988 SC		</a:t>
            </a:r>
            <a:r>
              <a:rPr lang="en-US" sz="2800" dirty="0" smtClean="0"/>
              <a:t>Discipline</a:t>
            </a:r>
          </a:p>
          <a:p>
            <a:pPr eaLnBrk="1" hangingPunct="1">
              <a:lnSpc>
                <a:spcPct val="90000"/>
              </a:lnSpc>
              <a:buNone/>
            </a:pPr>
            <a:endParaRPr lang="en-US" sz="900" dirty="0" smtClean="0"/>
          </a:p>
          <a:p>
            <a:pPr eaLnBrk="1" hangingPunct="1">
              <a:lnSpc>
                <a:spcPct val="90000"/>
              </a:lnSpc>
            </a:pPr>
            <a:r>
              <a:rPr lang="en-US" sz="2800" dirty="0" smtClean="0"/>
              <a:t>Timothy W 1989 1</a:t>
            </a:r>
            <a:r>
              <a:rPr lang="en-US" sz="2800" baseline="30000" dirty="0" smtClean="0"/>
              <a:t>st</a:t>
            </a:r>
            <a:r>
              <a:rPr lang="en-US" sz="2800" dirty="0" smtClean="0"/>
              <a:t> C	Ability to </a:t>
            </a:r>
            <a:r>
              <a:rPr lang="en-US" sz="2800" dirty="0" smtClean="0"/>
              <a:t>benefit</a:t>
            </a:r>
          </a:p>
          <a:p>
            <a:pPr eaLnBrk="1" hangingPunct="1">
              <a:lnSpc>
                <a:spcPct val="90000"/>
              </a:lnSpc>
            </a:pPr>
            <a:endParaRPr lang="en-US" sz="900" dirty="0" smtClean="0"/>
          </a:p>
          <a:p>
            <a:pPr eaLnBrk="1" hangingPunct="1">
              <a:lnSpc>
                <a:spcPct val="90000"/>
              </a:lnSpc>
            </a:pPr>
            <a:r>
              <a:rPr lang="en-US" sz="2800" dirty="0" err="1" smtClean="0"/>
              <a:t>Zobrest</a:t>
            </a:r>
            <a:r>
              <a:rPr lang="en-US" sz="2800" dirty="0" smtClean="0"/>
              <a:t>	1993 SC		Parochial school</a:t>
            </a:r>
          </a:p>
          <a:p>
            <a:pPr eaLnBrk="1" hangingPunct="1">
              <a:lnSpc>
                <a:spcPct val="90000"/>
              </a:lnSpc>
              <a:buFontTx/>
              <a:buNone/>
            </a:pPr>
            <a:endParaRPr lang="en-US" sz="28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Cases (continued)</a:t>
            </a:r>
          </a:p>
        </p:txBody>
      </p:sp>
      <p:sp>
        <p:nvSpPr>
          <p:cNvPr id="14339" name="Rectangle 3"/>
          <p:cNvSpPr>
            <a:spLocks noGrp="1" noChangeArrowheads="1"/>
          </p:cNvSpPr>
          <p:nvPr>
            <p:ph idx="1"/>
          </p:nvPr>
        </p:nvSpPr>
        <p:spPr>
          <a:xfrm>
            <a:off x="533400" y="838200"/>
            <a:ext cx="8183880" cy="4187952"/>
          </a:xfrm>
        </p:spPr>
        <p:txBody>
          <a:bodyPr>
            <a:normAutofit fontScale="92500" lnSpcReduction="10000"/>
          </a:bodyPr>
          <a:lstStyle/>
          <a:p>
            <a:pPr eaLnBrk="1" hangingPunct="1">
              <a:lnSpc>
                <a:spcPct val="90000"/>
              </a:lnSpc>
            </a:pPr>
            <a:r>
              <a:rPr lang="en-US" dirty="0" smtClean="0"/>
              <a:t>Florence 1993  SC		</a:t>
            </a:r>
            <a:r>
              <a:rPr lang="en-US" dirty="0" smtClean="0"/>
              <a:t>Reimbursement</a:t>
            </a:r>
          </a:p>
          <a:p>
            <a:pPr eaLnBrk="1" hangingPunct="1">
              <a:lnSpc>
                <a:spcPct val="90000"/>
              </a:lnSpc>
              <a:buNone/>
            </a:pPr>
            <a:endParaRPr lang="en-US" sz="800" dirty="0" smtClean="0"/>
          </a:p>
          <a:p>
            <a:pPr eaLnBrk="1" hangingPunct="1">
              <a:lnSpc>
                <a:spcPct val="90000"/>
              </a:lnSpc>
            </a:pPr>
            <a:r>
              <a:rPr lang="en-US" dirty="0" err="1" smtClean="0"/>
              <a:t>Oberti</a:t>
            </a:r>
            <a:r>
              <a:rPr lang="en-US" dirty="0" smtClean="0"/>
              <a:t>	1993	 3</a:t>
            </a:r>
            <a:r>
              <a:rPr lang="en-US" baseline="30000" dirty="0" smtClean="0"/>
              <a:t>rd</a:t>
            </a:r>
            <a:r>
              <a:rPr lang="en-US" dirty="0" smtClean="0"/>
              <a:t> Circuit		</a:t>
            </a:r>
            <a:r>
              <a:rPr lang="en-US" dirty="0" smtClean="0"/>
              <a:t>LRE</a:t>
            </a:r>
          </a:p>
          <a:p>
            <a:pPr eaLnBrk="1" hangingPunct="1">
              <a:lnSpc>
                <a:spcPct val="90000"/>
              </a:lnSpc>
              <a:buNone/>
            </a:pPr>
            <a:endParaRPr lang="en-US" sz="800" dirty="0" smtClean="0"/>
          </a:p>
          <a:p>
            <a:pPr eaLnBrk="1" hangingPunct="1">
              <a:lnSpc>
                <a:spcPct val="90000"/>
              </a:lnSpc>
            </a:pPr>
            <a:r>
              <a:rPr lang="en-US" dirty="0" smtClean="0"/>
              <a:t>Holland	1994	 9</a:t>
            </a:r>
            <a:r>
              <a:rPr lang="en-US" baseline="30000" dirty="0" smtClean="0"/>
              <a:t>th</a:t>
            </a:r>
            <a:r>
              <a:rPr lang="en-US" dirty="0" smtClean="0"/>
              <a:t> Circuit		</a:t>
            </a:r>
            <a:r>
              <a:rPr lang="en-US" dirty="0" smtClean="0"/>
              <a:t>LRE</a:t>
            </a:r>
          </a:p>
          <a:p>
            <a:pPr eaLnBrk="1" hangingPunct="1">
              <a:lnSpc>
                <a:spcPct val="90000"/>
              </a:lnSpc>
              <a:buNone/>
            </a:pPr>
            <a:endParaRPr lang="en-US" sz="800" dirty="0" smtClean="0"/>
          </a:p>
          <a:p>
            <a:pPr eaLnBrk="1" hangingPunct="1">
              <a:lnSpc>
                <a:spcPct val="90000"/>
              </a:lnSpc>
            </a:pPr>
            <a:r>
              <a:rPr lang="en-US" dirty="0" smtClean="0"/>
              <a:t>Garrett	1999	 SC		Related </a:t>
            </a:r>
            <a:r>
              <a:rPr lang="en-US" dirty="0" smtClean="0"/>
              <a:t>Services</a:t>
            </a:r>
          </a:p>
          <a:p>
            <a:pPr eaLnBrk="1" hangingPunct="1">
              <a:lnSpc>
                <a:spcPct val="90000"/>
              </a:lnSpc>
              <a:buNone/>
            </a:pPr>
            <a:endParaRPr lang="en-US" sz="800" dirty="0" smtClean="0"/>
          </a:p>
          <a:p>
            <a:pPr eaLnBrk="1" hangingPunct="1">
              <a:lnSpc>
                <a:spcPct val="90000"/>
              </a:lnSpc>
            </a:pPr>
            <a:r>
              <a:rPr lang="en-US" dirty="0" smtClean="0"/>
              <a:t>Van </a:t>
            </a:r>
            <a:r>
              <a:rPr lang="en-US" dirty="0" smtClean="0"/>
              <a:t>Clay 2002  7</a:t>
            </a:r>
            <a:r>
              <a:rPr lang="en-US" baseline="30000" dirty="0" smtClean="0"/>
              <a:t>ircuit</a:t>
            </a:r>
            <a:r>
              <a:rPr lang="en-US" dirty="0" smtClean="0"/>
              <a:t>			</a:t>
            </a:r>
            <a:r>
              <a:rPr lang="en-US" dirty="0" smtClean="0"/>
              <a:t>LRE</a:t>
            </a:r>
          </a:p>
          <a:p>
            <a:pPr eaLnBrk="1" hangingPunct="1">
              <a:lnSpc>
                <a:spcPct val="90000"/>
              </a:lnSpc>
              <a:buNone/>
            </a:pPr>
            <a:endParaRPr lang="en-US" sz="800" dirty="0" smtClean="0"/>
          </a:p>
          <a:p>
            <a:pPr eaLnBrk="1" hangingPunct="1">
              <a:lnSpc>
                <a:spcPct val="90000"/>
              </a:lnSpc>
            </a:pPr>
            <a:r>
              <a:rPr lang="en-US" dirty="0" err="1" smtClean="0"/>
              <a:t>Shaeffer</a:t>
            </a:r>
            <a:r>
              <a:rPr lang="en-US" dirty="0" smtClean="0"/>
              <a:t>	  2005 SC		Burden of </a:t>
            </a:r>
            <a:r>
              <a:rPr lang="en-US" dirty="0" smtClean="0"/>
              <a:t>Proof</a:t>
            </a:r>
          </a:p>
          <a:p>
            <a:pPr eaLnBrk="1" hangingPunct="1">
              <a:lnSpc>
                <a:spcPct val="90000"/>
              </a:lnSpc>
              <a:buNone/>
            </a:pPr>
            <a:endParaRPr lang="en-US" sz="900" dirty="0" smtClean="0"/>
          </a:p>
          <a:p>
            <a:pPr eaLnBrk="1" hangingPunct="1">
              <a:lnSpc>
                <a:spcPct val="90000"/>
              </a:lnSpc>
            </a:pPr>
            <a:r>
              <a:rPr lang="en-US" dirty="0" smtClean="0"/>
              <a:t>Arlington 2006 SC	      Non-Attorney </a:t>
            </a:r>
            <a:r>
              <a:rPr lang="en-US" dirty="0" smtClean="0"/>
              <a:t>fees</a:t>
            </a:r>
          </a:p>
          <a:p>
            <a:pPr eaLnBrk="1" hangingPunct="1">
              <a:lnSpc>
                <a:spcPct val="90000"/>
              </a:lnSpc>
            </a:pPr>
            <a:endParaRPr lang="en-US" sz="900" dirty="0" smtClean="0"/>
          </a:p>
          <a:p>
            <a:pPr eaLnBrk="1" hangingPunct="1">
              <a:lnSpc>
                <a:spcPct val="90000"/>
              </a:lnSpc>
            </a:pPr>
            <a:r>
              <a:rPr lang="en-US" dirty="0" smtClean="0"/>
              <a:t>Alvin</a:t>
            </a:r>
            <a:r>
              <a:rPr lang="en-US" dirty="0" smtClean="0"/>
              <a:t>	 2007   SC			ADHD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FAPE</a:t>
            </a:r>
            <a:endParaRPr lang="en-US" dirty="0"/>
          </a:p>
        </p:txBody>
      </p:sp>
      <p:sp>
        <p:nvSpPr>
          <p:cNvPr id="3" name="Content Placeholder 2"/>
          <p:cNvSpPr>
            <a:spLocks noGrp="1"/>
          </p:cNvSpPr>
          <p:nvPr>
            <p:ph idx="1"/>
          </p:nvPr>
        </p:nvSpPr>
        <p:spPr/>
        <p:txBody>
          <a:bodyPr>
            <a:normAutofit/>
          </a:bodyPr>
          <a:lstStyle/>
          <a:p>
            <a:pPr>
              <a:buNone/>
            </a:pPr>
            <a:r>
              <a:rPr lang="en-US" dirty="0" smtClean="0"/>
              <a:t>Henry Hudson v Rowley 		1982 SC</a:t>
            </a:r>
          </a:p>
          <a:p>
            <a:endParaRPr lang="en-US" dirty="0" smtClean="0"/>
          </a:p>
          <a:p>
            <a:r>
              <a:rPr lang="en-US" sz="2800" dirty="0" smtClean="0"/>
              <a:t>Defined </a:t>
            </a:r>
            <a:r>
              <a:rPr lang="en-US" sz="2800" dirty="0" smtClean="0"/>
              <a:t>FAPE</a:t>
            </a:r>
          </a:p>
          <a:p>
            <a:pPr>
              <a:buNone/>
            </a:pPr>
            <a:endParaRPr lang="en-US" sz="800" dirty="0" smtClean="0"/>
          </a:p>
          <a:p>
            <a:r>
              <a:rPr lang="en-US" sz="2800" dirty="0" smtClean="0"/>
              <a:t>EAHCA does not require maximum </a:t>
            </a:r>
            <a:r>
              <a:rPr lang="en-US" sz="2800" dirty="0" err="1" smtClean="0"/>
              <a:t>ed</a:t>
            </a:r>
            <a:r>
              <a:rPr lang="en-US" sz="2800" dirty="0" smtClean="0"/>
              <a:t> services, but a floor of </a:t>
            </a:r>
            <a:r>
              <a:rPr lang="en-US" sz="2800" dirty="0" smtClean="0"/>
              <a:t>opportunity</a:t>
            </a:r>
          </a:p>
          <a:p>
            <a:pPr>
              <a:buNone/>
            </a:pPr>
            <a:endParaRPr lang="en-US" sz="800" dirty="0" smtClean="0"/>
          </a:p>
          <a:p>
            <a:r>
              <a:rPr lang="en-US" sz="2800" dirty="0" smtClean="0"/>
              <a:t>Questions of methodology for provision of services are to be determined by state and local </a:t>
            </a:r>
            <a:r>
              <a:rPr lang="en-US" sz="2800" dirty="0" err="1" smtClean="0"/>
              <a:t>ed</a:t>
            </a:r>
            <a:r>
              <a:rPr lang="en-US" sz="2800" dirty="0" smtClean="0"/>
              <a:t> systems</a:t>
            </a:r>
          </a:p>
          <a:p>
            <a:pPr lvl="1"/>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Related Services</a:t>
            </a:r>
          </a:p>
        </p:txBody>
      </p:sp>
      <p:sp>
        <p:nvSpPr>
          <p:cNvPr id="16387" name="Rectangle 3"/>
          <p:cNvSpPr>
            <a:spLocks noGrp="1" noChangeArrowheads="1"/>
          </p:cNvSpPr>
          <p:nvPr>
            <p:ph idx="1"/>
          </p:nvPr>
        </p:nvSpPr>
        <p:spPr/>
        <p:txBody>
          <a:bodyPr/>
          <a:lstStyle/>
          <a:p>
            <a:pPr eaLnBrk="1" hangingPunct="1"/>
            <a:r>
              <a:rPr lang="en-US" dirty="0" smtClean="0"/>
              <a:t>Irving v </a:t>
            </a:r>
            <a:r>
              <a:rPr lang="en-US" dirty="0" err="1" smtClean="0"/>
              <a:t>Tatro</a:t>
            </a:r>
            <a:r>
              <a:rPr lang="en-US" dirty="0" smtClean="0"/>
              <a:t> 1984 SC</a:t>
            </a:r>
          </a:p>
          <a:p>
            <a:pPr lvl="1" eaLnBrk="1" hangingPunct="1"/>
            <a:r>
              <a:rPr lang="en-US" dirty="0" smtClean="0"/>
              <a:t>CIC is a related service</a:t>
            </a:r>
          </a:p>
          <a:p>
            <a:pPr lvl="1" eaLnBrk="1" hangingPunct="1">
              <a:buNone/>
            </a:pPr>
            <a:endParaRPr lang="en-US" dirty="0" smtClean="0"/>
          </a:p>
          <a:p>
            <a:pPr eaLnBrk="1" hangingPunct="1"/>
            <a:r>
              <a:rPr lang="en-US" dirty="0" smtClean="0"/>
              <a:t>Cedar Rapids v Garrett 1999 SC</a:t>
            </a:r>
          </a:p>
          <a:p>
            <a:pPr lvl="1" eaLnBrk="1" hangingPunct="1"/>
            <a:r>
              <a:rPr lang="en-US" dirty="0" smtClean="0"/>
              <a:t>Continuous nursing service is a related service</a:t>
            </a:r>
          </a:p>
          <a:p>
            <a:pPr lvl="1" eaLnBrk="1" hangingPunct="1"/>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Ed Acronyms</a:t>
            </a:r>
            <a:endParaRPr lang="en-US" dirty="0"/>
          </a:p>
        </p:txBody>
      </p:sp>
      <p:sp>
        <p:nvSpPr>
          <p:cNvPr id="3" name="Content Placeholder 2"/>
          <p:cNvSpPr>
            <a:spLocks noGrp="1"/>
          </p:cNvSpPr>
          <p:nvPr>
            <p:ph sz="half" idx="1"/>
          </p:nvPr>
        </p:nvSpPr>
        <p:spPr/>
        <p:txBody>
          <a:bodyPr>
            <a:normAutofit/>
          </a:bodyPr>
          <a:lstStyle/>
          <a:p>
            <a:r>
              <a:rPr lang="en-US" dirty="0" smtClean="0"/>
              <a:t>IEP</a:t>
            </a:r>
          </a:p>
          <a:p>
            <a:pPr>
              <a:buNone/>
            </a:pPr>
            <a:endParaRPr lang="en-US" sz="1000" dirty="0" smtClean="0"/>
          </a:p>
          <a:p>
            <a:r>
              <a:rPr lang="en-US" dirty="0" smtClean="0"/>
              <a:t>FAPE</a:t>
            </a:r>
          </a:p>
          <a:p>
            <a:pPr>
              <a:buNone/>
            </a:pPr>
            <a:endParaRPr lang="en-US" sz="1000" dirty="0" smtClean="0"/>
          </a:p>
          <a:p>
            <a:r>
              <a:rPr lang="en-US" dirty="0" smtClean="0"/>
              <a:t>LRE</a:t>
            </a:r>
          </a:p>
          <a:p>
            <a:pPr>
              <a:buNone/>
            </a:pPr>
            <a:endParaRPr lang="en-US" sz="1000" dirty="0" smtClean="0"/>
          </a:p>
          <a:p>
            <a:r>
              <a:rPr lang="en-US" dirty="0" smtClean="0"/>
              <a:t>MDT</a:t>
            </a:r>
          </a:p>
          <a:p>
            <a:pPr>
              <a:buNone/>
            </a:pPr>
            <a:endParaRPr lang="en-US" sz="1000" dirty="0" smtClean="0"/>
          </a:p>
          <a:p>
            <a:r>
              <a:rPr lang="en-US" dirty="0" smtClean="0"/>
              <a:t>504</a:t>
            </a:r>
          </a:p>
          <a:p>
            <a:pPr>
              <a:buNone/>
            </a:pPr>
            <a:endParaRPr lang="en-US" sz="1000" dirty="0" smtClean="0"/>
          </a:p>
          <a:p>
            <a:r>
              <a:rPr lang="en-US" dirty="0" smtClean="0"/>
              <a:t>DD</a:t>
            </a:r>
          </a:p>
          <a:p>
            <a:pPr>
              <a:buNone/>
            </a:pPr>
            <a:endParaRPr lang="en-US" sz="1000" dirty="0" smtClean="0"/>
          </a:p>
          <a:p>
            <a:r>
              <a:rPr lang="en-US" dirty="0" smtClean="0"/>
              <a:t>LD</a:t>
            </a:r>
          </a:p>
          <a:p>
            <a:endParaRPr lang="en-US" dirty="0"/>
          </a:p>
        </p:txBody>
      </p:sp>
      <p:sp>
        <p:nvSpPr>
          <p:cNvPr id="4" name="Content Placeholder 3"/>
          <p:cNvSpPr>
            <a:spLocks noGrp="1"/>
          </p:cNvSpPr>
          <p:nvPr>
            <p:ph sz="half" idx="2"/>
          </p:nvPr>
        </p:nvSpPr>
        <p:spPr/>
        <p:txBody>
          <a:bodyPr>
            <a:normAutofit/>
          </a:bodyPr>
          <a:lstStyle/>
          <a:p>
            <a:r>
              <a:rPr lang="en-US" dirty="0" smtClean="0"/>
              <a:t>IEE</a:t>
            </a:r>
          </a:p>
          <a:p>
            <a:endParaRPr lang="en-US" sz="1100" dirty="0" smtClean="0"/>
          </a:p>
          <a:p>
            <a:r>
              <a:rPr lang="en-US" dirty="0" smtClean="0"/>
              <a:t>OSEP</a:t>
            </a:r>
          </a:p>
          <a:p>
            <a:endParaRPr lang="en-US" sz="1000" dirty="0" smtClean="0"/>
          </a:p>
          <a:p>
            <a:r>
              <a:rPr lang="en-US" dirty="0" smtClean="0"/>
              <a:t>OCR</a:t>
            </a:r>
          </a:p>
          <a:p>
            <a:endParaRPr lang="en-US" sz="1000" dirty="0" smtClean="0"/>
          </a:p>
          <a:p>
            <a:r>
              <a:rPr lang="en-US" dirty="0" smtClean="0"/>
              <a:t>FBA</a:t>
            </a:r>
          </a:p>
          <a:p>
            <a:endParaRPr lang="en-US" sz="1000" dirty="0" smtClean="0"/>
          </a:p>
          <a:p>
            <a:r>
              <a:rPr lang="en-US" dirty="0" smtClean="0"/>
              <a:t>SLP</a:t>
            </a:r>
          </a:p>
          <a:p>
            <a:endParaRPr lang="en-US" sz="1000" dirty="0" smtClean="0"/>
          </a:p>
          <a:p>
            <a:r>
              <a:rPr lang="en-US" dirty="0" smtClean="0"/>
              <a:t>COTA</a:t>
            </a:r>
          </a:p>
          <a:p>
            <a:pPr>
              <a:buNone/>
            </a:pPr>
            <a:endParaRPr lang="en-US" sz="1000" dirty="0" smtClean="0"/>
          </a:p>
          <a:p>
            <a:r>
              <a:rPr lang="en-US" dirty="0" smtClean="0"/>
              <a:t>CIC</a:t>
            </a:r>
          </a:p>
          <a:p>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would you handle this?</a:t>
            </a:r>
            <a:endParaRPr lang="en-US" dirty="0"/>
          </a:p>
        </p:txBody>
      </p:sp>
      <p:sp>
        <p:nvSpPr>
          <p:cNvPr id="3" name="Content Placeholder 2"/>
          <p:cNvSpPr>
            <a:spLocks noGrp="1"/>
          </p:cNvSpPr>
          <p:nvPr>
            <p:ph idx="1"/>
          </p:nvPr>
        </p:nvSpPr>
        <p:spPr/>
        <p:txBody>
          <a:bodyPr/>
          <a:lstStyle/>
          <a:p>
            <a:r>
              <a:rPr lang="en-US" sz="2400" dirty="0" smtClean="0"/>
              <a:t>Parents of a medically fragile child are insistent that their child be totally integrated into the school mainstream.  Due to a cardiac condition, it is possible that the child will have to be resuscitated at some point during the school day.  Additionally, </a:t>
            </a:r>
            <a:r>
              <a:rPr lang="en-US" sz="2400" dirty="0" err="1" smtClean="0"/>
              <a:t>trach</a:t>
            </a:r>
            <a:r>
              <a:rPr lang="en-US" sz="2400" dirty="0" smtClean="0"/>
              <a:t> suctioning and </a:t>
            </a:r>
            <a:r>
              <a:rPr lang="en-US" sz="2400" dirty="0" err="1" smtClean="0"/>
              <a:t>naso</a:t>
            </a:r>
            <a:r>
              <a:rPr lang="en-US" sz="2400" dirty="0" smtClean="0"/>
              <a:t>-gastric tube feeding are required.  The parents demand that a full time nurse be provided to ensure that their child receives the necessary medical attention.</a:t>
            </a:r>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20730" t="13109" r="9070" b="27537"/>
          <a:stretch>
            <a:fillRect/>
          </a:stretch>
        </p:blipFill>
        <p:spPr bwMode="auto">
          <a:xfrm>
            <a:off x="2133600" y="914400"/>
            <a:ext cx="5638800" cy="55590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Discipline</a:t>
            </a:r>
          </a:p>
        </p:txBody>
      </p:sp>
      <p:sp>
        <p:nvSpPr>
          <p:cNvPr id="17411" name="Rectangle 3"/>
          <p:cNvSpPr>
            <a:spLocks noGrp="1" noChangeArrowheads="1"/>
          </p:cNvSpPr>
          <p:nvPr>
            <p:ph idx="1"/>
          </p:nvPr>
        </p:nvSpPr>
        <p:spPr/>
        <p:txBody>
          <a:bodyPr/>
          <a:lstStyle/>
          <a:p>
            <a:pPr eaLnBrk="1" hangingPunct="1">
              <a:buFontTx/>
              <a:buNone/>
            </a:pPr>
            <a:r>
              <a:rPr lang="en-US" dirty="0" err="1" smtClean="0"/>
              <a:t>Honig</a:t>
            </a:r>
            <a:r>
              <a:rPr lang="en-US" dirty="0" smtClean="0"/>
              <a:t> v Doe  1988  SC</a:t>
            </a:r>
          </a:p>
          <a:p>
            <a:pPr eaLnBrk="1" hangingPunct="1"/>
            <a:r>
              <a:rPr lang="en-US" dirty="0" smtClean="0"/>
              <a:t>Discipline rights</a:t>
            </a:r>
          </a:p>
          <a:p>
            <a:pPr eaLnBrk="1" hangingPunct="1"/>
            <a:r>
              <a:rPr lang="en-US" dirty="0" smtClean="0"/>
              <a:t>May suspend a child for up to 10 days with out violating the stay-put provision	</a:t>
            </a:r>
          </a:p>
          <a:p>
            <a:pPr eaLnBrk="1" hangingPunct="1"/>
            <a:endParaRPr lang="en-US" dirty="0" smtClean="0"/>
          </a:p>
          <a:p>
            <a:pPr eaLnBrk="1" hangingPunct="1"/>
            <a:r>
              <a:rPr lang="en-US" sz="2800" i="1" dirty="0" smtClean="0"/>
              <a:t>Why are suspension and expulsion procedures for students with disabilities different from those for non-disabled?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should the school do?</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sz="2400" dirty="0" smtClean="0"/>
              <a:t>	During </a:t>
            </a:r>
            <a:r>
              <a:rPr lang="en-US" sz="2400" dirty="0" smtClean="0"/>
              <a:t>most of his years in the </a:t>
            </a:r>
            <a:r>
              <a:rPr lang="en-US" sz="2400" dirty="0" err="1" smtClean="0"/>
              <a:t>Shrenk</a:t>
            </a:r>
            <a:r>
              <a:rPr lang="en-US" sz="2400" dirty="0" smtClean="0"/>
              <a:t> School District, Tommy demonstrated no need for special education services.  He had average grades and progressed from grade to grade.  Although diagnosed ADHD, he was not on any medication.  In high school he left school one day with friends, all of whom admitted to smoking marijuana at his home.  Later the group returned to school, where Tommy used a pellet gun to shoot at another student on the school track.  The student was not seriously injured.   When Tommy was expelled his parents filed a due process complaint saying he should have been served as a special education student.  </a:t>
            </a: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l="9894" t="14929" r="16137" b="27902"/>
          <a:stretch>
            <a:fillRect/>
          </a:stretch>
        </p:blipFill>
        <p:spPr bwMode="auto">
          <a:xfrm>
            <a:off x="1676400" y="1219200"/>
            <a:ext cx="64008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LRE</a:t>
            </a:r>
            <a:endParaRPr lang="en-US" dirty="0"/>
          </a:p>
        </p:txBody>
      </p:sp>
      <p:sp>
        <p:nvSpPr>
          <p:cNvPr id="3" name="Content Placeholder 2"/>
          <p:cNvSpPr>
            <a:spLocks noGrp="1"/>
          </p:cNvSpPr>
          <p:nvPr>
            <p:ph idx="1"/>
          </p:nvPr>
        </p:nvSpPr>
        <p:spPr>
          <a:xfrm>
            <a:off x="762000" y="838200"/>
            <a:ext cx="7620000" cy="4114800"/>
          </a:xfrm>
        </p:spPr>
        <p:txBody>
          <a:bodyPr>
            <a:normAutofit fontScale="92500"/>
          </a:bodyPr>
          <a:lstStyle/>
          <a:p>
            <a:r>
              <a:rPr lang="en-US" dirty="0" smtClean="0"/>
              <a:t>Timothy W v Rochester  1989	1</a:t>
            </a:r>
            <a:r>
              <a:rPr lang="en-US" baseline="30000" dirty="0" smtClean="0"/>
              <a:t>st</a:t>
            </a:r>
            <a:r>
              <a:rPr lang="en-US" dirty="0" smtClean="0"/>
              <a:t> Circuit </a:t>
            </a:r>
          </a:p>
          <a:p>
            <a:r>
              <a:rPr lang="en-US" dirty="0" err="1" smtClean="0"/>
              <a:t>Oberti</a:t>
            </a:r>
            <a:r>
              <a:rPr lang="en-US" dirty="0" smtClean="0"/>
              <a:t> v </a:t>
            </a:r>
            <a:r>
              <a:rPr lang="en-US" dirty="0" err="1" smtClean="0"/>
              <a:t>Bd</a:t>
            </a:r>
            <a:r>
              <a:rPr lang="en-US" dirty="0" smtClean="0"/>
              <a:t> of Ed  	1993		3</a:t>
            </a:r>
            <a:r>
              <a:rPr lang="en-US" baseline="30000" dirty="0" smtClean="0"/>
              <a:t>rd</a:t>
            </a:r>
            <a:r>
              <a:rPr lang="en-US" dirty="0" smtClean="0"/>
              <a:t> Circuit	</a:t>
            </a:r>
          </a:p>
          <a:p>
            <a:r>
              <a:rPr lang="en-US" dirty="0" smtClean="0"/>
              <a:t>Sacramento v Holland  1994	9</a:t>
            </a:r>
            <a:r>
              <a:rPr lang="en-US" baseline="30000" dirty="0" smtClean="0"/>
              <a:t>th</a:t>
            </a:r>
            <a:r>
              <a:rPr lang="en-US" dirty="0" smtClean="0"/>
              <a:t> Circuit</a:t>
            </a:r>
          </a:p>
          <a:p>
            <a:r>
              <a:rPr lang="en-US" dirty="0" smtClean="0"/>
              <a:t>Beth v </a:t>
            </a:r>
            <a:r>
              <a:rPr lang="en-US" dirty="0" err="1" smtClean="0"/>
              <a:t>VanClay</a:t>
            </a:r>
            <a:r>
              <a:rPr lang="en-US" dirty="0" smtClean="0"/>
              <a:t>	2002		7</a:t>
            </a:r>
            <a:r>
              <a:rPr lang="en-US" baseline="30000" dirty="0" smtClean="0"/>
              <a:t>th</a:t>
            </a:r>
            <a:r>
              <a:rPr lang="en-US" dirty="0" smtClean="0"/>
              <a:t> Circuit</a:t>
            </a:r>
          </a:p>
          <a:p>
            <a:pPr>
              <a:buNone/>
            </a:pPr>
            <a:endParaRPr lang="en-US" dirty="0" smtClean="0"/>
          </a:p>
          <a:p>
            <a:pPr>
              <a:buNone/>
            </a:pPr>
            <a:endParaRPr lang="en-US" dirty="0" smtClean="0"/>
          </a:p>
          <a:p>
            <a:r>
              <a:rPr lang="en-US" sz="2800" i="1" dirty="0" smtClean="0"/>
              <a:t>What are the factors in the 4 part Holland test?</a:t>
            </a:r>
          </a:p>
          <a:p>
            <a:pPr>
              <a:buNone/>
            </a:pPr>
            <a:r>
              <a:rPr lang="en-US" sz="2000" i="1" dirty="0" smtClean="0">
                <a:solidFill>
                  <a:srgbClr val="FF0000"/>
                </a:solidFill>
              </a:rPr>
              <a:t>http://www.kidstogether.org/right-ed_files/rachel.htm</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Autofit/>
          </a:bodyPr>
          <a:lstStyle/>
          <a:p>
            <a:pPr eaLnBrk="1" hangingPunct="1"/>
            <a:r>
              <a:rPr lang="en-US" sz="3200" dirty="0" smtClean="0"/>
              <a:t>Special Ed and Private Placements</a:t>
            </a:r>
          </a:p>
        </p:txBody>
      </p:sp>
      <p:sp>
        <p:nvSpPr>
          <p:cNvPr id="15363" name="Rectangle 3"/>
          <p:cNvSpPr>
            <a:spLocks noGrp="1" noChangeArrowheads="1"/>
          </p:cNvSpPr>
          <p:nvPr>
            <p:ph idx="1"/>
          </p:nvPr>
        </p:nvSpPr>
        <p:spPr/>
        <p:txBody>
          <a:bodyPr/>
          <a:lstStyle/>
          <a:p>
            <a:pPr eaLnBrk="1" hangingPunct="1">
              <a:lnSpc>
                <a:spcPct val="90000"/>
              </a:lnSpc>
            </a:pPr>
            <a:r>
              <a:rPr lang="en-US" sz="2800" dirty="0" smtClean="0"/>
              <a:t>Florence v Carter	1993 SC  </a:t>
            </a:r>
          </a:p>
          <a:p>
            <a:pPr lvl="1" eaLnBrk="1" hangingPunct="1">
              <a:lnSpc>
                <a:spcPct val="90000"/>
              </a:lnSpc>
            </a:pPr>
            <a:r>
              <a:rPr lang="en-US" dirty="0" smtClean="0"/>
              <a:t>Parent entitled to reimbursement for private placement (not parochial)</a:t>
            </a:r>
          </a:p>
          <a:p>
            <a:pPr eaLnBrk="1" hangingPunct="1">
              <a:lnSpc>
                <a:spcPct val="90000"/>
              </a:lnSpc>
            </a:pPr>
            <a:r>
              <a:rPr lang="en-US" sz="2800" dirty="0" err="1" smtClean="0"/>
              <a:t>Zobrest</a:t>
            </a:r>
            <a:r>
              <a:rPr lang="en-US" sz="2800" dirty="0" smtClean="0"/>
              <a:t> v Catalina 	1993 SC</a:t>
            </a:r>
          </a:p>
          <a:p>
            <a:pPr lvl="1" eaLnBrk="1" hangingPunct="1">
              <a:lnSpc>
                <a:spcPct val="90000"/>
              </a:lnSpc>
            </a:pPr>
            <a:r>
              <a:rPr lang="en-US" dirty="0" smtClean="0"/>
              <a:t>Provision of services at parochial schools</a:t>
            </a:r>
          </a:p>
          <a:p>
            <a:pPr eaLnBrk="1" hangingPunct="1">
              <a:lnSpc>
                <a:spcPct val="90000"/>
              </a:lnSpc>
            </a:pPr>
            <a:r>
              <a:rPr lang="en-US" sz="2800" dirty="0" smtClean="0"/>
              <a:t>Foley v Special School District 1998 8</a:t>
            </a:r>
            <a:r>
              <a:rPr lang="en-US" sz="2800" baseline="30000" dirty="0" smtClean="0"/>
              <a:t>th</a:t>
            </a:r>
            <a:r>
              <a:rPr lang="en-US" sz="2800" dirty="0" smtClean="0"/>
              <a:t> Circuit</a:t>
            </a:r>
          </a:p>
          <a:p>
            <a:pPr lvl="1" eaLnBrk="1" hangingPunct="1">
              <a:lnSpc>
                <a:spcPct val="90000"/>
              </a:lnSpc>
            </a:pPr>
            <a:r>
              <a:rPr lang="en-US" dirty="0" smtClean="0"/>
              <a:t>Voluntary parochial placement, no entitlement</a:t>
            </a:r>
          </a:p>
          <a:p>
            <a:pPr eaLnBrk="1" hangingPunct="1">
              <a:lnSpc>
                <a:spcPct val="90000"/>
              </a:lnSpc>
            </a:pPr>
            <a:r>
              <a:rPr lang="en-US" sz="2800" dirty="0" smtClean="0"/>
              <a:t>KDM v Reedsport 	1999 9</a:t>
            </a:r>
            <a:r>
              <a:rPr lang="en-US" sz="2800" baseline="30000" dirty="0" smtClean="0"/>
              <a:t>th</a:t>
            </a:r>
            <a:r>
              <a:rPr lang="en-US" sz="2800" dirty="0" smtClean="0"/>
              <a:t> Circuit</a:t>
            </a:r>
          </a:p>
          <a:p>
            <a:pPr lvl="1" eaLnBrk="1" hangingPunct="1">
              <a:lnSpc>
                <a:spcPct val="90000"/>
              </a:lnSpc>
            </a:pPr>
            <a:r>
              <a:rPr lang="en-US" dirty="0" smtClean="0"/>
              <a:t>Not entitled to services in parochial school</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Additional Cases</a:t>
            </a:r>
            <a:endParaRPr lang="en-US" dirty="0" smtClean="0"/>
          </a:p>
        </p:txBody>
      </p:sp>
      <p:sp>
        <p:nvSpPr>
          <p:cNvPr id="18435" name="Rectangle 3"/>
          <p:cNvSpPr>
            <a:spLocks noGrp="1" noChangeArrowheads="1"/>
          </p:cNvSpPr>
          <p:nvPr>
            <p:ph idx="1"/>
          </p:nvPr>
        </p:nvSpPr>
        <p:spPr/>
        <p:txBody>
          <a:bodyPr>
            <a:normAutofit lnSpcReduction="10000"/>
          </a:bodyPr>
          <a:lstStyle/>
          <a:p>
            <a:pPr eaLnBrk="1" hangingPunct="1"/>
            <a:r>
              <a:rPr lang="en-US" dirty="0" smtClean="0"/>
              <a:t>Martinez v School </a:t>
            </a:r>
            <a:r>
              <a:rPr lang="en-US" dirty="0" err="1" smtClean="0"/>
              <a:t>Bd</a:t>
            </a:r>
            <a:r>
              <a:rPr lang="en-US" dirty="0" smtClean="0"/>
              <a:t> 	1988 11</a:t>
            </a:r>
            <a:r>
              <a:rPr lang="en-US" baseline="30000" dirty="0" smtClean="0"/>
              <a:t>th</a:t>
            </a:r>
            <a:r>
              <a:rPr lang="en-US" dirty="0" smtClean="0"/>
              <a:t> Circuit</a:t>
            </a:r>
          </a:p>
          <a:p>
            <a:pPr lvl="1" eaLnBrk="1" hangingPunct="1"/>
            <a:r>
              <a:rPr lang="en-US" dirty="0" smtClean="0"/>
              <a:t>Aids, risk v </a:t>
            </a:r>
            <a:r>
              <a:rPr lang="en-US" dirty="0" smtClean="0"/>
              <a:t>accommodation</a:t>
            </a:r>
          </a:p>
          <a:p>
            <a:pPr lvl="1" eaLnBrk="1" hangingPunct="1"/>
            <a:endParaRPr lang="en-US" sz="1000" dirty="0" smtClean="0"/>
          </a:p>
          <a:p>
            <a:pPr eaLnBrk="1" hangingPunct="1"/>
            <a:r>
              <a:rPr lang="en-US" dirty="0" smtClean="0"/>
              <a:t>Timothy v Cedar Rapids  1999  8</a:t>
            </a:r>
            <a:r>
              <a:rPr lang="en-US" baseline="30000" dirty="0" smtClean="0"/>
              <a:t>th</a:t>
            </a:r>
            <a:r>
              <a:rPr lang="en-US" dirty="0" smtClean="0"/>
              <a:t> Circuit</a:t>
            </a:r>
          </a:p>
          <a:p>
            <a:pPr lvl="1" eaLnBrk="1" hangingPunct="1"/>
            <a:r>
              <a:rPr lang="en-US" dirty="0" smtClean="0"/>
              <a:t>504 and transportation for </a:t>
            </a:r>
            <a:r>
              <a:rPr lang="en-US" dirty="0" smtClean="0"/>
              <a:t>choice</a:t>
            </a:r>
          </a:p>
          <a:p>
            <a:pPr lvl="1" eaLnBrk="1" hangingPunct="1"/>
            <a:endParaRPr lang="en-US" sz="1000" dirty="0" smtClean="0"/>
          </a:p>
          <a:p>
            <a:pPr eaLnBrk="1" hangingPunct="1"/>
            <a:r>
              <a:rPr lang="en-US" dirty="0" smtClean="0"/>
              <a:t>Schaeffer v </a:t>
            </a:r>
            <a:r>
              <a:rPr lang="en-US" dirty="0" err="1" smtClean="0"/>
              <a:t>Weast</a:t>
            </a:r>
            <a:r>
              <a:rPr lang="en-US" dirty="0" smtClean="0"/>
              <a:t> 		2005  SC</a:t>
            </a:r>
          </a:p>
          <a:p>
            <a:pPr lvl="1" eaLnBrk="1" hangingPunct="1"/>
            <a:r>
              <a:rPr lang="en-US" dirty="0" smtClean="0"/>
              <a:t>Burden of proof is on the party seeking </a:t>
            </a:r>
            <a:r>
              <a:rPr lang="en-US" dirty="0" smtClean="0"/>
              <a:t>relief</a:t>
            </a:r>
          </a:p>
          <a:p>
            <a:pPr lvl="1" eaLnBrk="1" hangingPunct="1"/>
            <a:endParaRPr lang="en-US" dirty="0" smtClean="0"/>
          </a:p>
          <a:p>
            <a:pPr eaLnBrk="1" hangingPunct="1"/>
            <a:r>
              <a:rPr lang="en-US" dirty="0" smtClean="0"/>
              <a:t>Arlington v Murphy  	2006  SC</a:t>
            </a:r>
          </a:p>
          <a:p>
            <a:pPr lvl="1" eaLnBrk="1" hangingPunct="1"/>
            <a:r>
              <a:rPr lang="en-US" dirty="0" smtClean="0"/>
              <a:t>Non-attorney fees are not reimbursable costs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cstate="print"/>
          <a:srcRect l="15548" t="15294" r="14723" b="26445"/>
          <a:stretch>
            <a:fillRect/>
          </a:stretch>
        </p:blipFill>
        <p:spPr bwMode="auto">
          <a:xfrm>
            <a:off x="1981200" y="533400"/>
            <a:ext cx="5943600" cy="579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If 504 and Special Education serve students with disabilities – what are the differences?</a:t>
            </a:r>
            <a:br>
              <a:rPr lang="en-US" sz="2800" dirty="0" smtClean="0"/>
            </a:br>
            <a:endParaRPr lang="en-US" sz="2800" dirty="0"/>
          </a:p>
        </p:txBody>
      </p:sp>
      <p:graphicFrame>
        <p:nvGraphicFramePr>
          <p:cNvPr id="4" name="Content Placeholder 3"/>
          <p:cNvGraphicFramePr>
            <a:graphicFrameLocks noGrp="1"/>
          </p:cNvGraphicFramePr>
          <p:nvPr>
            <p:ph idx="1"/>
          </p:nvPr>
        </p:nvGraphicFramePr>
        <p:xfrm>
          <a:off x="457200" y="381000"/>
          <a:ext cx="8183563" cy="4399280"/>
        </p:xfrm>
        <a:graphic>
          <a:graphicData uri="http://schemas.openxmlformats.org/drawingml/2006/table">
            <a:tbl>
              <a:tblPr firstRow="1" bandRow="1">
                <a:tableStyleId>{5C22544A-7EE6-4342-B048-85BDC9FD1C3A}</a:tableStyleId>
              </a:tblPr>
              <a:tblGrid>
                <a:gridCol w="1782762"/>
                <a:gridCol w="2963705"/>
                <a:gridCol w="3437096"/>
              </a:tblGrid>
              <a:tr h="370840">
                <a:tc>
                  <a:txBody>
                    <a:bodyPr/>
                    <a:lstStyle/>
                    <a:p>
                      <a:r>
                        <a:rPr lang="en-US" dirty="0" smtClean="0"/>
                        <a:t>Issues</a:t>
                      </a:r>
                      <a:endParaRPr lang="en-US" dirty="0"/>
                    </a:p>
                  </a:txBody>
                  <a:tcPr marL="98203" marR="98203"/>
                </a:tc>
                <a:tc>
                  <a:txBody>
                    <a:bodyPr/>
                    <a:lstStyle/>
                    <a:p>
                      <a:r>
                        <a:rPr lang="en-US" dirty="0" smtClean="0"/>
                        <a:t>Special  Education</a:t>
                      </a:r>
                      <a:endParaRPr lang="en-US" dirty="0"/>
                    </a:p>
                  </a:txBody>
                  <a:tcPr marL="98203" marR="98203"/>
                </a:tc>
                <a:tc>
                  <a:txBody>
                    <a:bodyPr/>
                    <a:lstStyle/>
                    <a:p>
                      <a:r>
                        <a:rPr lang="en-US" dirty="0" smtClean="0"/>
                        <a:t>Section 504</a:t>
                      </a:r>
                      <a:endParaRPr lang="en-US" dirty="0"/>
                    </a:p>
                  </a:txBody>
                  <a:tcPr marL="98203" marR="98203"/>
                </a:tc>
              </a:tr>
              <a:tr h="370840">
                <a:tc>
                  <a:txBody>
                    <a:bodyPr/>
                    <a:lstStyle/>
                    <a:p>
                      <a:r>
                        <a:rPr lang="en-US" dirty="0" smtClean="0"/>
                        <a:t>Identification</a:t>
                      </a:r>
                    </a:p>
                    <a:p>
                      <a:endParaRPr lang="en-US" dirty="0" smtClean="0"/>
                    </a:p>
                    <a:p>
                      <a:endParaRPr lang="en-US" dirty="0"/>
                    </a:p>
                  </a:txBody>
                  <a:tcPr marL="98203" marR="98203"/>
                </a:tc>
                <a:tc>
                  <a:txBody>
                    <a:bodyPr/>
                    <a:lstStyle/>
                    <a:p>
                      <a:endParaRPr lang="en-US"/>
                    </a:p>
                  </a:txBody>
                  <a:tcPr marL="98203" marR="98203"/>
                </a:tc>
                <a:tc>
                  <a:txBody>
                    <a:bodyPr/>
                    <a:lstStyle/>
                    <a:p>
                      <a:endParaRPr lang="en-US"/>
                    </a:p>
                  </a:txBody>
                  <a:tcPr marL="98203" marR="98203"/>
                </a:tc>
              </a:tr>
              <a:tr h="370840">
                <a:tc>
                  <a:txBody>
                    <a:bodyPr/>
                    <a:lstStyle/>
                    <a:p>
                      <a:r>
                        <a:rPr lang="en-US" dirty="0" smtClean="0"/>
                        <a:t>Evaluation</a:t>
                      </a:r>
                    </a:p>
                    <a:p>
                      <a:endParaRPr lang="en-US" dirty="0" smtClean="0"/>
                    </a:p>
                    <a:p>
                      <a:endParaRPr lang="en-US" dirty="0"/>
                    </a:p>
                  </a:txBody>
                  <a:tcPr marL="98203" marR="98203"/>
                </a:tc>
                <a:tc>
                  <a:txBody>
                    <a:bodyPr/>
                    <a:lstStyle/>
                    <a:p>
                      <a:endParaRPr lang="en-US"/>
                    </a:p>
                  </a:txBody>
                  <a:tcPr marL="98203" marR="98203"/>
                </a:tc>
                <a:tc>
                  <a:txBody>
                    <a:bodyPr/>
                    <a:lstStyle/>
                    <a:p>
                      <a:endParaRPr lang="en-US"/>
                    </a:p>
                  </a:txBody>
                  <a:tcPr marL="98203" marR="98203"/>
                </a:tc>
              </a:tr>
              <a:tr h="370840">
                <a:tc>
                  <a:txBody>
                    <a:bodyPr/>
                    <a:lstStyle/>
                    <a:p>
                      <a:r>
                        <a:rPr lang="en-US" dirty="0" smtClean="0"/>
                        <a:t>Due Process</a:t>
                      </a:r>
                    </a:p>
                    <a:p>
                      <a:endParaRPr lang="en-US" dirty="0" smtClean="0"/>
                    </a:p>
                    <a:p>
                      <a:endParaRPr lang="en-US" dirty="0"/>
                    </a:p>
                  </a:txBody>
                  <a:tcPr marL="98203" marR="98203"/>
                </a:tc>
                <a:tc>
                  <a:txBody>
                    <a:bodyPr/>
                    <a:lstStyle/>
                    <a:p>
                      <a:endParaRPr lang="en-US"/>
                    </a:p>
                  </a:txBody>
                  <a:tcPr marL="98203" marR="98203"/>
                </a:tc>
                <a:tc>
                  <a:txBody>
                    <a:bodyPr/>
                    <a:lstStyle/>
                    <a:p>
                      <a:endParaRPr lang="en-US"/>
                    </a:p>
                  </a:txBody>
                  <a:tcPr marL="98203" marR="98203"/>
                </a:tc>
              </a:tr>
              <a:tr h="370840">
                <a:tc>
                  <a:txBody>
                    <a:bodyPr/>
                    <a:lstStyle/>
                    <a:p>
                      <a:r>
                        <a:rPr lang="en-US" dirty="0" smtClean="0"/>
                        <a:t>Discipline</a:t>
                      </a:r>
                    </a:p>
                    <a:p>
                      <a:endParaRPr lang="en-US" dirty="0" smtClean="0"/>
                    </a:p>
                    <a:p>
                      <a:endParaRPr lang="en-US" dirty="0"/>
                    </a:p>
                  </a:txBody>
                  <a:tcPr marL="98203" marR="98203"/>
                </a:tc>
                <a:tc>
                  <a:txBody>
                    <a:bodyPr/>
                    <a:lstStyle/>
                    <a:p>
                      <a:endParaRPr lang="en-US"/>
                    </a:p>
                  </a:txBody>
                  <a:tcPr marL="98203" marR="98203"/>
                </a:tc>
                <a:tc>
                  <a:txBody>
                    <a:bodyPr/>
                    <a:lstStyle/>
                    <a:p>
                      <a:endParaRPr lang="en-US" dirty="0"/>
                    </a:p>
                  </a:txBody>
                  <a:tcPr marL="98203" marR="98203"/>
                </a:tc>
              </a:tr>
              <a:tr h="370840">
                <a:tc>
                  <a:txBody>
                    <a:bodyPr/>
                    <a:lstStyle/>
                    <a:p>
                      <a:r>
                        <a:rPr lang="en-US" dirty="0" smtClean="0"/>
                        <a:t>Enforcement</a:t>
                      </a:r>
                      <a:endParaRPr lang="en-US" dirty="0"/>
                    </a:p>
                  </a:txBody>
                  <a:tcPr marL="98203" marR="98203"/>
                </a:tc>
                <a:tc>
                  <a:txBody>
                    <a:bodyPr/>
                    <a:lstStyle/>
                    <a:p>
                      <a:endParaRPr lang="en-US"/>
                    </a:p>
                  </a:txBody>
                  <a:tcPr marL="98203" marR="98203"/>
                </a:tc>
                <a:tc>
                  <a:txBody>
                    <a:bodyPr/>
                    <a:lstStyle/>
                    <a:p>
                      <a:endParaRPr lang="en-US" dirty="0"/>
                    </a:p>
                  </a:txBody>
                  <a:tcPr marL="98203" marR="98203"/>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a:t>
            </a:r>
            <a:r>
              <a:rPr lang="en-US" baseline="30000" dirty="0" smtClean="0"/>
              <a:t>th</a:t>
            </a:r>
            <a:r>
              <a:rPr lang="en-US" dirty="0" smtClean="0"/>
              <a:t> Amendment</a:t>
            </a:r>
            <a:endParaRPr lang="en-US" dirty="0"/>
          </a:p>
        </p:txBody>
      </p:sp>
      <p:sp>
        <p:nvSpPr>
          <p:cNvPr id="3" name="Content Placeholder 2"/>
          <p:cNvSpPr>
            <a:spLocks noGrp="1"/>
          </p:cNvSpPr>
          <p:nvPr>
            <p:ph idx="1"/>
          </p:nvPr>
        </p:nvSpPr>
        <p:spPr>
          <a:xfrm>
            <a:off x="533400" y="1143000"/>
            <a:ext cx="8183880" cy="4187952"/>
          </a:xfrm>
        </p:spPr>
        <p:txBody>
          <a:bodyPr/>
          <a:lstStyle/>
          <a:p>
            <a:pPr>
              <a:buNone/>
            </a:pPr>
            <a:r>
              <a:rPr lang="en-US" dirty="0" smtClean="0"/>
              <a:t>	“… </a:t>
            </a:r>
            <a:r>
              <a:rPr lang="en-US" dirty="0" smtClean="0"/>
              <a:t>No State shall make or enforce any law which shall abridge the privileges or immunities of citizens of the US, nor shall any State deprive any person of life, liberty,  or property, without due process of law, nor deny to any person within its jurisdiction the equal protection of the laws.”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257800"/>
            <a:ext cx="8183880" cy="762000"/>
          </a:xfrm>
        </p:spPr>
        <p:txBody>
          <a:bodyPr>
            <a:normAutofit/>
          </a:bodyPr>
          <a:lstStyle/>
          <a:p>
            <a:r>
              <a:rPr lang="en-US" sz="4000" dirty="0" smtClean="0"/>
              <a:t>504 </a:t>
            </a:r>
            <a:r>
              <a:rPr lang="en-US" sz="4000" dirty="0" err="1" smtClean="0"/>
              <a:t>vs</a:t>
            </a:r>
            <a:r>
              <a:rPr lang="en-US" sz="4000" dirty="0" smtClean="0"/>
              <a:t> </a:t>
            </a:r>
            <a:r>
              <a:rPr lang="en-US" sz="4000" dirty="0" smtClean="0"/>
              <a:t>Special Ed</a:t>
            </a:r>
            <a:endParaRPr lang="en-US" sz="4000" dirty="0"/>
          </a:p>
        </p:txBody>
      </p:sp>
      <p:graphicFrame>
        <p:nvGraphicFramePr>
          <p:cNvPr id="4" name="Content Placeholder 3"/>
          <p:cNvGraphicFramePr>
            <a:graphicFrameLocks noGrp="1"/>
          </p:cNvGraphicFramePr>
          <p:nvPr>
            <p:ph idx="1"/>
          </p:nvPr>
        </p:nvGraphicFramePr>
        <p:xfrm>
          <a:off x="503238" y="292101"/>
          <a:ext cx="8183564" cy="4737100"/>
        </p:xfrm>
        <a:graphic>
          <a:graphicData uri="http://schemas.openxmlformats.org/drawingml/2006/table">
            <a:tbl>
              <a:tblPr firstRow="1" bandRow="1">
                <a:tableStyleId>{5C22544A-7EE6-4342-B048-85BDC9FD1C3A}</a:tableStyleId>
              </a:tblPr>
              <a:tblGrid>
                <a:gridCol w="1718549"/>
                <a:gridCol w="3191590"/>
                <a:gridCol w="3273425"/>
              </a:tblGrid>
              <a:tr h="370840">
                <a:tc>
                  <a:txBody>
                    <a:bodyPr/>
                    <a:lstStyle/>
                    <a:p>
                      <a:pPr>
                        <a:lnSpc>
                          <a:spcPct val="115000"/>
                        </a:lnSpc>
                      </a:pPr>
                      <a:endParaRPr lang="en-US" sz="1600" dirty="0">
                        <a:latin typeface="Calibri"/>
                        <a:ea typeface="Times New Roman"/>
                      </a:endParaRPr>
                    </a:p>
                  </a:txBody>
                  <a:tcPr marL="98203" marR="98203"/>
                </a:tc>
                <a:tc>
                  <a:txBody>
                    <a:bodyPr/>
                    <a:lstStyle/>
                    <a:p>
                      <a:pPr marL="0" marR="0">
                        <a:lnSpc>
                          <a:spcPct val="115000"/>
                        </a:lnSpc>
                        <a:spcBef>
                          <a:spcPts val="0"/>
                        </a:spcBef>
                        <a:spcAft>
                          <a:spcPts val="0"/>
                        </a:spcAft>
                      </a:pPr>
                      <a:r>
                        <a:rPr lang="en-US" sz="1600" b="1" kern="1200" dirty="0">
                          <a:solidFill>
                            <a:srgbClr val="FEFDE3"/>
                          </a:solidFill>
                          <a:latin typeface="Times New Roman"/>
                          <a:ea typeface="Times New Roman"/>
                          <a:cs typeface="Times New Roman"/>
                        </a:rPr>
                        <a:t>IDEIA </a:t>
                      </a:r>
                      <a:endParaRPr lang="en-US" sz="1600" dirty="0">
                        <a:latin typeface="Calibri"/>
                        <a:ea typeface="Calibri"/>
                        <a:cs typeface="Times New Roman"/>
                      </a:endParaRPr>
                    </a:p>
                  </a:txBody>
                  <a:tcPr marL="98203" marR="98203"/>
                </a:tc>
                <a:tc>
                  <a:txBody>
                    <a:bodyPr/>
                    <a:lstStyle/>
                    <a:p>
                      <a:pPr marL="0" marR="0">
                        <a:lnSpc>
                          <a:spcPct val="115000"/>
                        </a:lnSpc>
                        <a:spcBef>
                          <a:spcPts val="0"/>
                        </a:spcBef>
                        <a:spcAft>
                          <a:spcPts val="0"/>
                        </a:spcAft>
                      </a:pPr>
                      <a:r>
                        <a:rPr lang="en-US" sz="1600" b="1" kern="1200" dirty="0">
                          <a:solidFill>
                            <a:srgbClr val="FEFDE3"/>
                          </a:solidFill>
                          <a:latin typeface="Times New Roman"/>
                          <a:ea typeface="Times New Roman"/>
                          <a:cs typeface="Times New Roman"/>
                        </a:rPr>
                        <a:t>Section 504 </a:t>
                      </a:r>
                      <a:endParaRPr lang="en-US" sz="1600" dirty="0">
                        <a:latin typeface="Calibri"/>
                        <a:ea typeface="Calibri"/>
                        <a:cs typeface="Times New Roman"/>
                      </a:endParaRPr>
                    </a:p>
                  </a:txBody>
                  <a:tcPr marL="98203" marR="98203"/>
                </a:tc>
              </a:tr>
              <a:tr h="370840">
                <a:tc>
                  <a:txBody>
                    <a:bodyPr/>
                    <a:lstStyle/>
                    <a:p>
                      <a:pPr marL="0" marR="0">
                        <a:lnSpc>
                          <a:spcPct val="115000"/>
                        </a:lnSpc>
                        <a:spcBef>
                          <a:spcPts val="0"/>
                        </a:spcBef>
                        <a:spcAft>
                          <a:spcPts val="0"/>
                        </a:spcAft>
                      </a:pPr>
                      <a:r>
                        <a:rPr lang="en-US" sz="1600" kern="1200" dirty="0">
                          <a:solidFill>
                            <a:srgbClr val="000000"/>
                          </a:solidFill>
                          <a:latin typeface="Times New Roman"/>
                          <a:ea typeface="Times New Roman"/>
                          <a:cs typeface="Times New Roman"/>
                        </a:rPr>
                        <a:t>Identification</a:t>
                      </a:r>
                      <a:r>
                        <a:rPr lang="en-US" sz="1600" kern="1200" dirty="0" smtClean="0">
                          <a:solidFill>
                            <a:srgbClr val="000000"/>
                          </a:solidFill>
                          <a:latin typeface="Times New Roman"/>
                          <a:ea typeface="Times New Roman"/>
                          <a:cs typeface="Times New Roman"/>
                        </a:rPr>
                        <a:t>/</a:t>
                      </a:r>
                    </a:p>
                    <a:p>
                      <a:pPr marL="0" marR="0">
                        <a:lnSpc>
                          <a:spcPct val="115000"/>
                        </a:lnSpc>
                        <a:spcBef>
                          <a:spcPts val="0"/>
                        </a:spcBef>
                        <a:spcAft>
                          <a:spcPts val="0"/>
                        </a:spcAft>
                      </a:pPr>
                      <a:r>
                        <a:rPr lang="en-US" sz="1600" kern="1200" dirty="0" smtClean="0">
                          <a:solidFill>
                            <a:srgbClr val="000000"/>
                          </a:solidFill>
                          <a:latin typeface="Times New Roman"/>
                          <a:ea typeface="Times New Roman"/>
                          <a:cs typeface="Times New Roman"/>
                        </a:rPr>
                        <a:t>eligibility </a:t>
                      </a:r>
                      <a:endParaRPr lang="en-US" sz="1600" dirty="0">
                        <a:latin typeface="Calibri"/>
                        <a:ea typeface="Calibri"/>
                        <a:cs typeface="Times New Roman"/>
                      </a:endParaRPr>
                    </a:p>
                  </a:txBody>
                  <a:tcPr marL="98203" marR="98203"/>
                </a:tc>
                <a:tc>
                  <a:txBody>
                    <a:bodyPr/>
                    <a:lstStyle/>
                    <a:p>
                      <a:pPr marL="0" marR="0">
                        <a:lnSpc>
                          <a:spcPct val="115000"/>
                        </a:lnSpc>
                        <a:spcBef>
                          <a:spcPts val="0"/>
                        </a:spcBef>
                        <a:spcAft>
                          <a:spcPts val="0"/>
                        </a:spcAft>
                      </a:pPr>
                      <a:r>
                        <a:rPr lang="en-US" sz="1600" kern="1200" dirty="0">
                          <a:solidFill>
                            <a:srgbClr val="000000"/>
                          </a:solidFill>
                          <a:latin typeface="Times New Roman"/>
                          <a:ea typeface="Times New Roman"/>
                          <a:cs typeface="Times New Roman"/>
                        </a:rPr>
                        <a:t>Specific categories; adversely affect </a:t>
                      </a:r>
                      <a:r>
                        <a:rPr lang="en-US" sz="1600" kern="1200" dirty="0" err="1">
                          <a:solidFill>
                            <a:srgbClr val="000000"/>
                          </a:solidFill>
                          <a:latin typeface="Times New Roman"/>
                          <a:ea typeface="Times New Roman"/>
                          <a:cs typeface="Times New Roman"/>
                        </a:rPr>
                        <a:t>ed</a:t>
                      </a:r>
                      <a:r>
                        <a:rPr lang="en-US" sz="1600" kern="1200" dirty="0">
                          <a:solidFill>
                            <a:srgbClr val="000000"/>
                          </a:solidFill>
                          <a:latin typeface="Times New Roman"/>
                          <a:ea typeface="Times New Roman"/>
                          <a:cs typeface="Times New Roman"/>
                        </a:rPr>
                        <a:t> performance </a:t>
                      </a:r>
                      <a:endParaRPr lang="en-US" sz="1600" dirty="0">
                        <a:latin typeface="Calibri"/>
                        <a:ea typeface="Calibri"/>
                        <a:cs typeface="Times New Roman"/>
                      </a:endParaRPr>
                    </a:p>
                  </a:txBody>
                  <a:tcPr marL="98203" marR="98203"/>
                </a:tc>
                <a:tc>
                  <a:txBody>
                    <a:bodyPr/>
                    <a:lstStyle/>
                    <a:p>
                      <a:pPr marL="0" marR="0">
                        <a:lnSpc>
                          <a:spcPct val="115000"/>
                        </a:lnSpc>
                        <a:spcBef>
                          <a:spcPts val="0"/>
                        </a:spcBef>
                        <a:spcAft>
                          <a:spcPts val="0"/>
                        </a:spcAft>
                      </a:pPr>
                      <a:r>
                        <a:rPr lang="en-US" sz="1600" kern="1200" dirty="0">
                          <a:solidFill>
                            <a:srgbClr val="000000"/>
                          </a:solidFill>
                          <a:latin typeface="Times New Roman"/>
                          <a:ea typeface="Times New Roman"/>
                          <a:cs typeface="Times New Roman"/>
                        </a:rPr>
                        <a:t>Must affect major life activity; no need for sped </a:t>
                      </a:r>
                      <a:endParaRPr lang="en-US" sz="1600" dirty="0">
                        <a:latin typeface="Calibri"/>
                        <a:ea typeface="Calibri"/>
                        <a:cs typeface="Times New Roman"/>
                      </a:endParaRPr>
                    </a:p>
                  </a:txBody>
                  <a:tcPr marL="98203" marR="98203"/>
                </a:tc>
              </a:tr>
              <a:tr h="370840">
                <a:tc>
                  <a:txBody>
                    <a:bodyPr/>
                    <a:lstStyle/>
                    <a:p>
                      <a:pPr marL="0" marR="0">
                        <a:lnSpc>
                          <a:spcPct val="115000"/>
                        </a:lnSpc>
                        <a:spcBef>
                          <a:spcPts val="0"/>
                        </a:spcBef>
                        <a:spcAft>
                          <a:spcPts val="0"/>
                        </a:spcAft>
                      </a:pPr>
                      <a:r>
                        <a:rPr lang="en-US" sz="1600" kern="1200">
                          <a:solidFill>
                            <a:srgbClr val="000000"/>
                          </a:solidFill>
                          <a:latin typeface="Times New Roman"/>
                          <a:ea typeface="Times New Roman"/>
                          <a:cs typeface="Times New Roman"/>
                        </a:rPr>
                        <a:t>Evaluation </a:t>
                      </a:r>
                      <a:endParaRPr lang="en-US" sz="1600">
                        <a:latin typeface="Calibri"/>
                        <a:ea typeface="Calibri"/>
                        <a:cs typeface="Times New Roman"/>
                      </a:endParaRPr>
                    </a:p>
                  </a:txBody>
                  <a:tcPr marL="98203" marR="98203"/>
                </a:tc>
                <a:tc>
                  <a:txBody>
                    <a:bodyPr/>
                    <a:lstStyle/>
                    <a:p>
                      <a:pPr marL="0" marR="0">
                        <a:lnSpc>
                          <a:spcPct val="115000"/>
                        </a:lnSpc>
                        <a:spcBef>
                          <a:spcPts val="0"/>
                        </a:spcBef>
                        <a:spcAft>
                          <a:spcPts val="0"/>
                        </a:spcAft>
                      </a:pPr>
                      <a:r>
                        <a:rPr lang="en-US" sz="1600" kern="1200">
                          <a:solidFill>
                            <a:srgbClr val="000000"/>
                          </a:solidFill>
                          <a:latin typeface="Times New Roman"/>
                          <a:ea typeface="Times New Roman"/>
                          <a:cs typeface="Times New Roman"/>
                        </a:rPr>
                        <a:t>Comprehensive eval by MDT; Independent eval; re-eval every 3 years; no significant re-eval for placement change </a:t>
                      </a:r>
                      <a:endParaRPr lang="en-US" sz="1600">
                        <a:latin typeface="Calibri"/>
                        <a:ea typeface="Calibri"/>
                        <a:cs typeface="Times New Roman"/>
                      </a:endParaRPr>
                    </a:p>
                  </a:txBody>
                  <a:tcPr marL="98203" marR="98203"/>
                </a:tc>
                <a:tc>
                  <a:txBody>
                    <a:bodyPr/>
                    <a:lstStyle/>
                    <a:p>
                      <a:pPr marL="0" marR="0">
                        <a:lnSpc>
                          <a:spcPct val="115000"/>
                        </a:lnSpc>
                        <a:spcBef>
                          <a:spcPts val="0"/>
                        </a:spcBef>
                        <a:spcAft>
                          <a:spcPts val="0"/>
                        </a:spcAft>
                      </a:pPr>
                      <a:r>
                        <a:rPr lang="en-US" sz="1600" kern="1200" dirty="0">
                          <a:solidFill>
                            <a:srgbClr val="000000"/>
                          </a:solidFill>
                          <a:latin typeface="Times New Roman"/>
                          <a:ea typeface="Times New Roman"/>
                          <a:cs typeface="Times New Roman"/>
                        </a:rPr>
                        <a:t>Evaluation from variety of sources documented; periodic </a:t>
                      </a:r>
                      <a:r>
                        <a:rPr lang="en-US" sz="1600" kern="1200" dirty="0" err="1">
                          <a:solidFill>
                            <a:srgbClr val="000000"/>
                          </a:solidFill>
                          <a:latin typeface="Times New Roman"/>
                          <a:ea typeface="Times New Roman"/>
                          <a:cs typeface="Times New Roman"/>
                        </a:rPr>
                        <a:t>eval</a:t>
                      </a:r>
                      <a:r>
                        <a:rPr lang="en-US" sz="1600" kern="1200" dirty="0">
                          <a:solidFill>
                            <a:srgbClr val="000000"/>
                          </a:solidFill>
                          <a:latin typeface="Times New Roman"/>
                          <a:ea typeface="Times New Roman"/>
                          <a:cs typeface="Times New Roman"/>
                        </a:rPr>
                        <a:t>; decisions do not require consent; </a:t>
                      </a:r>
                      <a:endParaRPr lang="en-US" sz="1600" dirty="0">
                        <a:latin typeface="Calibri"/>
                        <a:ea typeface="Calibri"/>
                        <a:cs typeface="Times New Roman"/>
                      </a:endParaRPr>
                    </a:p>
                  </a:txBody>
                  <a:tcPr marL="98203" marR="98203"/>
                </a:tc>
              </a:tr>
              <a:tr h="370840">
                <a:tc>
                  <a:txBody>
                    <a:bodyPr/>
                    <a:lstStyle/>
                    <a:p>
                      <a:pPr marL="0" marR="0">
                        <a:lnSpc>
                          <a:spcPct val="115000"/>
                        </a:lnSpc>
                        <a:spcBef>
                          <a:spcPts val="0"/>
                        </a:spcBef>
                        <a:spcAft>
                          <a:spcPts val="0"/>
                        </a:spcAft>
                      </a:pPr>
                      <a:r>
                        <a:rPr lang="en-US" sz="1600" kern="1200">
                          <a:solidFill>
                            <a:srgbClr val="000000"/>
                          </a:solidFill>
                          <a:latin typeface="Times New Roman"/>
                          <a:ea typeface="Times New Roman"/>
                          <a:cs typeface="Times New Roman"/>
                        </a:rPr>
                        <a:t>Responsibility for FAPE </a:t>
                      </a:r>
                      <a:endParaRPr lang="en-US" sz="1600">
                        <a:latin typeface="Calibri"/>
                        <a:ea typeface="Calibri"/>
                        <a:cs typeface="Times New Roman"/>
                      </a:endParaRPr>
                    </a:p>
                  </a:txBody>
                  <a:tcPr marL="98203" marR="98203"/>
                </a:tc>
                <a:tc>
                  <a:txBody>
                    <a:bodyPr/>
                    <a:lstStyle/>
                    <a:p>
                      <a:pPr marL="0" marR="0">
                        <a:lnSpc>
                          <a:spcPct val="115000"/>
                        </a:lnSpc>
                        <a:spcBef>
                          <a:spcPts val="0"/>
                        </a:spcBef>
                        <a:spcAft>
                          <a:spcPts val="0"/>
                        </a:spcAft>
                      </a:pPr>
                      <a:r>
                        <a:rPr lang="en-US" sz="1600" kern="1200">
                          <a:solidFill>
                            <a:srgbClr val="000000"/>
                          </a:solidFill>
                          <a:latin typeface="Times New Roman"/>
                          <a:ea typeface="Times New Roman"/>
                          <a:cs typeface="Times New Roman"/>
                        </a:rPr>
                        <a:t>IEP; educational benefit to student; placement in spec ed/gen ed; related services </a:t>
                      </a:r>
                      <a:endParaRPr lang="en-US" sz="1600">
                        <a:latin typeface="Calibri"/>
                        <a:ea typeface="Calibri"/>
                        <a:cs typeface="Times New Roman"/>
                      </a:endParaRPr>
                    </a:p>
                  </a:txBody>
                  <a:tcPr marL="98203" marR="98203"/>
                </a:tc>
                <a:tc>
                  <a:txBody>
                    <a:bodyPr/>
                    <a:lstStyle/>
                    <a:p>
                      <a:pPr marL="0" marR="0">
                        <a:lnSpc>
                          <a:spcPct val="115000"/>
                        </a:lnSpc>
                        <a:spcBef>
                          <a:spcPts val="0"/>
                        </a:spcBef>
                        <a:spcAft>
                          <a:spcPts val="0"/>
                        </a:spcAft>
                      </a:pPr>
                      <a:r>
                        <a:rPr lang="en-US" sz="1600" kern="1200" dirty="0">
                          <a:solidFill>
                            <a:srgbClr val="000000"/>
                          </a:solidFill>
                          <a:latin typeface="Times New Roman"/>
                          <a:ea typeface="Times New Roman"/>
                          <a:cs typeface="Times New Roman"/>
                        </a:rPr>
                        <a:t>Plan; comparable </a:t>
                      </a:r>
                      <a:r>
                        <a:rPr lang="en-US" sz="1600" kern="1200" dirty="0" err="1">
                          <a:solidFill>
                            <a:srgbClr val="000000"/>
                          </a:solidFill>
                          <a:latin typeface="Times New Roman"/>
                          <a:ea typeface="Times New Roman"/>
                          <a:cs typeface="Times New Roman"/>
                        </a:rPr>
                        <a:t>ed</a:t>
                      </a:r>
                      <a:r>
                        <a:rPr lang="en-US" sz="1600" kern="1200" dirty="0">
                          <a:solidFill>
                            <a:srgbClr val="000000"/>
                          </a:solidFill>
                          <a:latin typeface="Times New Roman"/>
                          <a:ea typeface="Times New Roman"/>
                          <a:cs typeface="Times New Roman"/>
                        </a:rPr>
                        <a:t>; placement in gen </a:t>
                      </a:r>
                      <a:r>
                        <a:rPr lang="en-US" sz="1600" kern="1200" dirty="0" err="1">
                          <a:solidFill>
                            <a:srgbClr val="000000"/>
                          </a:solidFill>
                          <a:latin typeface="Times New Roman"/>
                          <a:ea typeface="Times New Roman"/>
                          <a:cs typeface="Times New Roman"/>
                        </a:rPr>
                        <a:t>ed</a:t>
                      </a:r>
                      <a:r>
                        <a:rPr lang="en-US" sz="1600" kern="1200" dirty="0">
                          <a:solidFill>
                            <a:srgbClr val="000000"/>
                          </a:solidFill>
                          <a:latin typeface="Times New Roman"/>
                          <a:ea typeface="Times New Roman"/>
                          <a:cs typeface="Times New Roman"/>
                        </a:rPr>
                        <a:t>; related services </a:t>
                      </a:r>
                      <a:endParaRPr lang="en-US" sz="1600" dirty="0">
                        <a:latin typeface="Calibri"/>
                        <a:ea typeface="Calibri"/>
                        <a:cs typeface="Times New Roman"/>
                      </a:endParaRPr>
                    </a:p>
                  </a:txBody>
                  <a:tcPr marL="98203" marR="98203"/>
                </a:tc>
              </a:tr>
              <a:tr h="370840">
                <a:tc>
                  <a:txBody>
                    <a:bodyPr/>
                    <a:lstStyle/>
                    <a:p>
                      <a:pPr marL="0" marR="0">
                        <a:lnSpc>
                          <a:spcPct val="115000"/>
                        </a:lnSpc>
                        <a:spcBef>
                          <a:spcPts val="0"/>
                        </a:spcBef>
                        <a:spcAft>
                          <a:spcPts val="0"/>
                        </a:spcAft>
                      </a:pPr>
                      <a:r>
                        <a:rPr lang="en-US" sz="1600" kern="1200">
                          <a:solidFill>
                            <a:srgbClr val="000000"/>
                          </a:solidFill>
                          <a:latin typeface="Times New Roman"/>
                          <a:ea typeface="Times New Roman"/>
                          <a:cs typeface="Times New Roman"/>
                        </a:rPr>
                        <a:t>Due Process </a:t>
                      </a:r>
                      <a:endParaRPr lang="en-US" sz="1600">
                        <a:latin typeface="Calibri"/>
                        <a:ea typeface="Calibri"/>
                        <a:cs typeface="Times New Roman"/>
                      </a:endParaRPr>
                    </a:p>
                  </a:txBody>
                  <a:tcPr marL="98203" marR="98203"/>
                </a:tc>
                <a:tc>
                  <a:txBody>
                    <a:bodyPr/>
                    <a:lstStyle/>
                    <a:p>
                      <a:pPr marL="0" marR="0">
                        <a:lnSpc>
                          <a:spcPct val="115000"/>
                        </a:lnSpc>
                        <a:spcBef>
                          <a:spcPts val="0"/>
                        </a:spcBef>
                        <a:spcAft>
                          <a:spcPts val="0"/>
                        </a:spcAft>
                      </a:pPr>
                      <a:r>
                        <a:rPr lang="en-US" sz="1600" kern="1200" dirty="0">
                          <a:solidFill>
                            <a:srgbClr val="000000"/>
                          </a:solidFill>
                          <a:latin typeface="Times New Roman"/>
                          <a:ea typeface="Times New Roman"/>
                          <a:cs typeface="Times New Roman"/>
                        </a:rPr>
                        <a:t>Impartial hearing and appointee for hearing; </a:t>
                      </a:r>
                      <a:r>
                        <a:rPr lang="en-US" sz="1600" kern="1200" dirty="0" smtClean="0">
                          <a:solidFill>
                            <a:srgbClr val="000000"/>
                          </a:solidFill>
                          <a:latin typeface="Times New Roman"/>
                          <a:ea typeface="Times New Roman"/>
                          <a:cs typeface="Times New Roman"/>
                        </a:rPr>
                        <a:t>specific</a:t>
                      </a:r>
                      <a:r>
                        <a:rPr lang="en-US" sz="1600" kern="1200" baseline="0" dirty="0" smtClean="0">
                          <a:solidFill>
                            <a:srgbClr val="000000"/>
                          </a:solidFill>
                          <a:latin typeface="Times New Roman"/>
                          <a:ea typeface="Times New Roman"/>
                          <a:cs typeface="Times New Roman"/>
                        </a:rPr>
                        <a:t> </a:t>
                      </a:r>
                      <a:r>
                        <a:rPr lang="en-US" sz="1600" kern="1200" dirty="0" smtClean="0">
                          <a:solidFill>
                            <a:srgbClr val="000000"/>
                          </a:solidFill>
                          <a:latin typeface="Times New Roman"/>
                          <a:ea typeface="Times New Roman"/>
                          <a:cs typeface="Times New Roman"/>
                        </a:rPr>
                        <a:t>procedures</a:t>
                      </a:r>
                      <a:r>
                        <a:rPr lang="en-US" sz="1600" kern="1200" dirty="0">
                          <a:solidFill>
                            <a:srgbClr val="000000"/>
                          </a:solidFill>
                          <a:latin typeface="Times New Roman"/>
                          <a:ea typeface="Times New Roman"/>
                          <a:cs typeface="Times New Roman"/>
                        </a:rPr>
                        <a:t>; stay-put; 10 day notice for change; requires parent consent </a:t>
                      </a:r>
                      <a:endParaRPr lang="en-US" sz="1600" dirty="0">
                        <a:latin typeface="Calibri"/>
                        <a:ea typeface="Calibri"/>
                        <a:cs typeface="Times New Roman"/>
                      </a:endParaRPr>
                    </a:p>
                  </a:txBody>
                  <a:tcPr marL="98203" marR="98203"/>
                </a:tc>
                <a:tc>
                  <a:txBody>
                    <a:bodyPr/>
                    <a:lstStyle/>
                    <a:p>
                      <a:pPr marL="0" marR="0">
                        <a:lnSpc>
                          <a:spcPct val="115000"/>
                        </a:lnSpc>
                        <a:spcBef>
                          <a:spcPts val="0"/>
                        </a:spcBef>
                        <a:spcAft>
                          <a:spcPts val="0"/>
                        </a:spcAft>
                      </a:pPr>
                      <a:r>
                        <a:rPr lang="en-US" sz="1600" kern="1200" dirty="0">
                          <a:solidFill>
                            <a:srgbClr val="000000"/>
                          </a:solidFill>
                          <a:latin typeface="Times New Roman"/>
                          <a:ea typeface="Times New Roman"/>
                          <a:cs typeface="Times New Roman"/>
                        </a:rPr>
                        <a:t>Impartial hearing; hearing officer can be school staff; no stay-put: no prior notice for change; requires parent participation </a:t>
                      </a:r>
                      <a:endParaRPr lang="en-US" sz="1600" dirty="0">
                        <a:latin typeface="Calibri"/>
                        <a:ea typeface="Calibri"/>
                        <a:cs typeface="Times New Roman"/>
                      </a:endParaRPr>
                    </a:p>
                  </a:txBody>
                  <a:tcPr marL="98203" marR="98203"/>
                </a:tc>
              </a:tr>
              <a:tr h="0">
                <a:tc>
                  <a:txBody>
                    <a:bodyPr/>
                    <a:lstStyle/>
                    <a:p>
                      <a:pPr marL="0" marR="0">
                        <a:lnSpc>
                          <a:spcPct val="115000"/>
                        </a:lnSpc>
                        <a:spcBef>
                          <a:spcPts val="0"/>
                        </a:spcBef>
                        <a:spcAft>
                          <a:spcPts val="0"/>
                        </a:spcAft>
                      </a:pPr>
                      <a:r>
                        <a:rPr lang="en-US" sz="1600" kern="1200">
                          <a:solidFill>
                            <a:srgbClr val="000000"/>
                          </a:solidFill>
                          <a:latin typeface="Times New Roman"/>
                          <a:ea typeface="Times New Roman"/>
                          <a:cs typeface="Times New Roman"/>
                        </a:rPr>
                        <a:t>Enforcement </a:t>
                      </a:r>
                      <a:endParaRPr lang="en-US" sz="1600">
                        <a:latin typeface="Calibri"/>
                        <a:ea typeface="Calibri"/>
                        <a:cs typeface="Times New Roman"/>
                      </a:endParaRPr>
                    </a:p>
                  </a:txBody>
                  <a:tcPr marL="98203" marR="98203"/>
                </a:tc>
                <a:tc>
                  <a:txBody>
                    <a:bodyPr/>
                    <a:lstStyle/>
                    <a:p>
                      <a:pPr marL="0" marR="0">
                        <a:lnSpc>
                          <a:spcPct val="115000"/>
                        </a:lnSpc>
                        <a:spcBef>
                          <a:spcPts val="0"/>
                        </a:spcBef>
                        <a:spcAft>
                          <a:spcPts val="0"/>
                        </a:spcAft>
                      </a:pPr>
                      <a:r>
                        <a:rPr lang="en-US" sz="1600" kern="1200">
                          <a:solidFill>
                            <a:srgbClr val="000000"/>
                          </a:solidFill>
                          <a:latin typeface="Times New Roman"/>
                          <a:ea typeface="Times New Roman"/>
                          <a:cs typeface="Times New Roman"/>
                        </a:rPr>
                        <a:t>OSEP </a:t>
                      </a:r>
                      <a:endParaRPr lang="en-US" sz="1600">
                        <a:latin typeface="Calibri"/>
                        <a:ea typeface="Calibri"/>
                        <a:cs typeface="Times New Roman"/>
                      </a:endParaRPr>
                    </a:p>
                  </a:txBody>
                  <a:tcPr marL="98203" marR="98203"/>
                </a:tc>
                <a:tc>
                  <a:txBody>
                    <a:bodyPr/>
                    <a:lstStyle/>
                    <a:p>
                      <a:pPr marL="0" marR="0">
                        <a:lnSpc>
                          <a:spcPct val="115000"/>
                        </a:lnSpc>
                        <a:spcBef>
                          <a:spcPts val="0"/>
                        </a:spcBef>
                        <a:spcAft>
                          <a:spcPts val="0"/>
                        </a:spcAft>
                      </a:pPr>
                      <a:r>
                        <a:rPr lang="en-US" sz="1600" kern="1200" dirty="0">
                          <a:solidFill>
                            <a:srgbClr val="000000"/>
                          </a:solidFill>
                          <a:latin typeface="Times New Roman"/>
                          <a:ea typeface="Times New Roman"/>
                          <a:cs typeface="Times New Roman"/>
                        </a:rPr>
                        <a:t>OCR </a:t>
                      </a:r>
                      <a:endParaRPr lang="en-US" sz="1600" dirty="0">
                        <a:latin typeface="Calibri"/>
                        <a:ea typeface="Calibri"/>
                        <a:cs typeface="Times New Roman"/>
                      </a:endParaRPr>
                    </a:p>
                  </a:txBody>
                  <a:tcPr marL="98203" marR="98203"/>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smtClean="0"/>
              <a:t>Checklists</a:t>
            </a:r>
          </a:p>
        </p:txBody>
      </p:sp>
      <p:sp>
        <p:nvSpPr>
          <p:cNvPr id="19459" name="Content Placeholder 2"/>
          <p:cNvSpPr>
            <a:spLocks noGrp="1"/>
          </p:cNvSpPr>
          <p:nvPr>
            <p:ph idx="1"/>
          </p:nvPr>
        </p:nvSpPr>
        <p:spPr>
          <a:xfrm>
            <a:off x="457200" y="838200"/>
            <a:ext cx="8183880" cy="4495800"/>
          </a:xfrm>
        </p:spPr>
        <p:txBody>
          <a:bodyPr>
            <a:normAutofit/>
          </a:bodyPr>
          <a:lstStyle/>
          <a:p>
            <a:pPr eaLnBrk="1" hangingPunct="1">
              <a:buNone/>
            </a:pPr>
            <a:r>
              <a:rPr lang="en-US" dirty="0" smtClean="0"/>
              <a:t>Be familiar with district policies and procedures regarding sped</a:t>
            </a:r>
          </a:p>
          <a:p>
            <a:pPr eaLnBrk="1" hangingPunct="1">
              <a:buNone/>
            </a:pPr>
            <a:endParaRPr lang="en-US" sz="1000" dirty="0" smtClean="0"/>
          </a:p>
          <a:p>
            <a:pPr eaLnBrk="1" hangingPunct="1">
              <a:buNone/>
            </a:pPr>
            <a:r>
              <a:rPr lang="en-US" dirty="0" smtClean="0"/>
              <a:t>Ensure </a:t>
            </a:r>
            <a:r>
              <a:rPr lang="en-US" dirty="0" smtClean="0"/>
              <a:t>proper placement of qualified transfer </a:t>
            </a:r>
            <a:r>
              <a:rPr lang="en-US" dirty="0" smtClean="0"/>
              <a:t>students</a:t>
            </a:r>
          </a:p>
          <a:p>
            <a:pPr eaLnBrk="1" hangingPunct="1">
              <a:buNone/>
            </a:pPr>
            <a:endParaRPr lang="en-US" sz="1000" dirty="0" smtClean="0"/>
          </a:p>
          <a:p>
            <a:pPr eaLnBrk="1" hangingPunct="1">
              <a:buNone/>
            </a:pPr>
            <a:r>
              <a:rPr lang="en-US" dirty="0" smtClean="0"/>
              <a:t>Make </a:t>
            </a:r>
            <a:r>
              <a:rPr lang="en-US" dirty="0" smtClean="0"/>
              <a:t>sure disciplinary actions conform with the </a:t>
            </a:r>
            <a:r>
              <a:rPr lang="en-US" dirty="0" smtClean="0"/>
              <a:t>law</a:t>
            </a:r>
          </a:p>
          <a:p>
            <a:pPr eaLnBrk="1" hangingPunct="1">
              <a:buNone/>
            </a:pPr>
            <a:endParaRPr lang="en-US" sz="1000" dirty="0" smtClean="0"/>
          </a:p>
          <a:p>
            <a:pPr eaLnBrk="1" hangingPunct="1">
              <a:buNone/>
            </a:pPr>
            <a:r>
              <a:rPr lang="en-US" dirty="0" smtClean="0"/>
              <a:t>Complete assessments within time limits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hlinkClick r:id="rId3"/>
              </a:rPr>
              <a:t>www.nichcy.org</a:t>
            </a:r>
            <a:r>
              <a:rPr lang="en-US" dirty="0" smtClean="0"/>
              <a:t> </a:t>
            </a:r>
          </a:p>
          <a:p>
            <a:endParaRPr lang="en-US" dirty="0" smtClean="0">
              <a:hlinkClick r:id="rId4"/>
            </a:endParaRPr>
          </a:p>
          <a:p>
            <a:r>
              <a:rPr lang="en-US" dirty="0" smtClean="0">
                <a:hlinkClick r:id="rId4"/>
              </a:rPr>
              <a:t>www.angelfire.com </a:t>
            </a:r>
            <a:endParaRPr lang="en-US" dirty="0" smtClean="0"/>
          </a:p>
          <a:p>
            <a:endParaRPr lang="en-US" dirty="0" smtClean="0">
              <a:hlinkClick r:id="rId5"/>
            </a:endParaRPr>
          </a:p>
          <a:p>
            <a:r>
              <a:rPr lang="en-US" dirty="0" smtClean="0">
                <a:hlinkClick r:id="rId5"/>
              </a:rPr>
              <a:t>www.school.familyeducation.com</a:t>
            </a:r>
            <a:endParaRPr lang="en-US" dirty="0" smtClean="0"/>
          </a:p>
          <a:p>
            <a:endParaRPr lang="en-US" dirty="0" smtClean="0">
              <a:hlinkClick r:id="rId6"/>
            </a:endParaRPr>
          </a:p>
          <a:p>
            <a:r>
              <a:rPr lang="en-US" dirty="0" smtClean="0">
                <a:hlinkClick r:id="rId6"/>
              </a:rPr>
              <a:t>http</a:t>
            </a:r>
            <a:r>
              <a:rPr lang="en-US" dirty="0" smtClean="0">
                <a:hlinkClick r:id="rId6"/>
              </a:rPr>
              <a:t>://www.k12.wa.us/SpecialEd/programreview/TechnicalAssistance.aspx</a:t>
            </a:r>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eaLnBrk="1" hangingPunct="1"/>
            <a:r>
              <a:rPr lang="en-US" smtClean="0"/>
              <a:t>Vocational Rehabilitation Act 1973</a:t>
            </a:r>
          </a:p>
        </p:txBody>
      </p:sp>
      <p:sp>
        <p:nvSpPr>
          <p:cNvPr id="5123" name="Rectangle 3"/>
          <p:cNvSpPr>
            <a:spLocks noGrp="1" noChangeArrowheads="1"/>
          </p:cNvSpPr>
          <p:nvPr>
            <p:ph idx="1"/>
          </p:nvPr>
        </p:nvSpPr>
        <p:spPr>
          <a:xfrm>
            <a:off x="457200" y="990600"/>
            <a:ext cx="8183880" cy="4187952"/>
          </a:xfrm>
        </p:spPr>
        <p:txBody>
          <a:bodyPr/>
          <a:lstStyle/>
          <a:p>
            <a:pPr eaLnBrk="1" hangingPunct="1">
              <a:buNone/>
            </a:pPr>
            <a:r>
              <a:rPr lang="en-US" dirty="0" smtClean="0"/>
              <a:t>	“</a:t>
            </a:r>
            <a:r>
              <a:rPr lang="en-US" dirty="0" smtClean="0"/>
              <a:t>No otherwise qualified individual with disabilities in the United States…shall solely by reason of his/her disability be excluded from the participation in, be denied the benefits of, or be subjected to discrimination under any program or activity receiving federal financial assistance…”  29 USC 794</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idx="1"/>
          </p:nvPr>
        </p:nvSpPr>
        <p:spPr>
          <a:xfrm>
            <a:off x="457200" y="914400"/>
            <a:ext cx="8183880" cy="4187952"/>
          </a:xfrm>
        </p:spPr>
        <p:txBody>
          <a:bodyPr>
            <a:normAutofit fontScale="92500"/>
          </a:bodyPr>
          <a:lstStyle/>
          <a:p>
            <a:pPr>
              <a:buNone/>
            </a:pPr>
            <a:r>
              <a:rPr lang="en-US" sz="2800" dirty="0" smtClean="0"/>
              <a:t>  </a:t>
            </a:r>
            <a:r>
              <a:rPr lang="en-US" sz="2800" dirty="0" smtClean="0"/>
              <a:t>You </a:t>
            </a:r>
            <a:r>
              <a:rPr lang="en-US" sz="2800" dirty="0" smtClean="0"/>
              <a:t>are the principal of </a:t>
            </a:r>
            <a:r>
              <a:rPr lang="en-US" sz="2800" dirty="0" err="1" smtClean="0"/>
              <a:t>Hokie</a:t>
            </a:r>
            <a:r>
              <a:rPr lang="en-US" sz="2800" dirty="0" smtClean="0"/>
              <a:t> High School.  Your science department chair told you about  a conversation that occurred this morning between her and one of her colleagues, Tom.  When notified that Tom was expected to attend an IEP meeting as a representative of the regular </a:t>
            </a:r>
            <a:r>
              <a:rPr lang="en-US" sz="2800" dirty="0" err="1" smtClean="0"/>
              <a:t>ed</a:t>
            </a:r>
            <a:r>
              <a:rPr lang="en-US" sz="2800" dirty="0" smtClean="0"/>
              <a:t> staff.  He said he doesn’t believe in “accommodations” and thinks the child in question is “just lazy” and is “working the system.”</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fontScale="90000"/>
          </a:bodyPr>
          <a:lstStyle/>
          <a:p>
            <a:pPr eaLnBrk="1" hangingPunct="1"/>
            <a:r>
              <a:rPr lang="en-US" smtClean="0"/>
              <a:t>Education for All Handicapped Children’s Act  1975</a:t>
            </a:r>
          </a:p>
        </p:txBody>
      </p:sp>
      <p:sp>
        <p:nvSpPr>
          <p:cNvPr id="6147" name="Content Placeholder 2"/>
          <p:cNvSpPr>
            <a:spLocks noGrp="1"/>
          </p:cNvSpPr>
          <p:nvPr>
            <p:ph idx="1"/>
          </p:nvPr>
        </p:nvSpPr>
        <p:spPr/>
        <p:txBody>
          <a:bodyPr/>
          <a:lstStyle/>
          <a:p>
            <a:pPr eaLnBrk="1" hangingPunct="1"/>
            <a:endParaRPr lang="en-US" dirty="0" smtClean="0"/>
          </a:p>
          <a:p>
            <a:pPr eaLnBrk="1" hangingPunct="1">
              <a:buFontTx/>
              <a:buNone/>
            </a:pPr>
            <a:r>
              <a:rPr lang="en-US" dirty="0" smtClean="0"/>
              <a:t>  </a:t>
            </a:r>
            <a:r>
              <a:rPr lang="en-US" dirty="0" smtClean="0"/>
              <a:t>It </a:t>
            </a:r>
            <a:r>
              <a:rPr lang="en-US" dirty="0" smtClean="0"/>
              <a:t>is the duty of all schools to provide a free and appropriate public education in the least restrictive environment for every child between the ages of 3 &amp; 21 who has identifiable disabilities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eaLnBrk="1" hangingPunct="1"/>
            <a:r>
              <a:rPr lang="en-US" smtClean="0"/>
              <a:t>Education for All Handicapped Children’s Act  - Provisions</a:t>
            </a:r>
          </a:p>
        </p:txBody>
      </p:sp>
      <p:sp>
        <p:nvSpPr>
          <p:cNvPr id="7171" name="Rectangle 3"/>
          <p:cNvSpPr>
            <a:spLocks noGrp="1" noChangeArrowheads="1"/>
          </p:cNvSpPr>
          <p:nvPr>
            <p:ph idx="1"/>
          </p:nvPr>
        </p:nvSpPr>
        <p:spPr/>
        <p:txBody>
          <a:bodyPr>
            <a:normAutofit/>
          </a:bodyPr>
          <a:lstStyle/>
          <a:p>
            <a:pPr eaLnBrk="1" hangingPunct="1"/>
            <a:r>
              <a:rPr lang="en-US" dirty="0" smtClean="0"/>
              <a:t>Free Appropriate Public </a:t>
            </a:r>
            <a:r>
              <a:rPr lang="en-US" dirty="0" smtClean="0"/>
              <a:t>Education</a:t>
            </a:r>
          </a:p>
          <a:p>
            <a:pPr eaLnBrk="1" hangingPunct="1"/>
            <a:endParaRPr lang="en-US" sz="1000" dirty="0" smtClean="0"/>
          </a:p>
          <a:p>
            <a:pPr eaLnBrk="1" hangingPunct="1"/>
            <a:r>
              <a:rPr lang="en-US" dirty="0" smtClean="0"/>
              <a:t>Individual </a:t>
            </a:r>
            <a:r>
              <a:rPr lang="en-US" dirty="0" smtClean="0"/>
              <a:t>Education Plan</a:t>
            </a:r>
          </a:p>
          <a:p>
            <a:pPr eaLnBrk="1" hangingPunct="1"/>
            <a:endParaRPr lang="en-US" sz="1000" dirty="0" smtClean="0"/>
          </a:p>
          <a:p>
            <a:pPr eaLnBrk="1" hangingPunct="1"/>
            <a:r>
              <a:rPr lang="en-US" dirty="0" smtClean="0"/>
              <a:t>Special </a:t>
            </a:r>
            <a:r>
              <a:rPr lang="en-US" dirty="0" smtClean="0"/>
              <a:t>Ed Services</a:t>
            </a:r>
          </a:p>
          <a:p>
            <a:pPr eaLnBrk="1" hangingPunct="1"/>
            <a:endParaRPr lang="en-US" sz="1000" dirty="0" smtClean="0"/>
          </a:p>
          <a:p>
            <a:pPr eaLnBrk="1" hangingPunct="1"/>
            <a:r>
              <a:rPr lang="en-US" dirty="0" smtClean="0"/>
              <a:t>Related Services</a:t>
            </a:r>
          </a:p>
          <a:p>
            <a:pPr eaLnBrk="1" hangingPunct="1"/>
            <a:endParaRPr lang="en-US" sz="1000" dirty="0" smtClean="0"/>
          </a:p>
          <a:p>
            <a:pPr eaLnBrk="1" hangingPunct="1"/>
            <a:r>
              <a:rPr lang="en-US" dirty="0" smtClean="0"/>
              <a:t>Due </a:t>
            </a:r>
            <a:r>
              <a:rPr lang="en-US" dirty="0" smtClean="0"/>
              <a:t>Process</a:t>
            </a:r>
          </a:p>
          <a:p>
            <a:pPr eaLnBrk="1" hangingPunct="1"/>
            <a:endParaRPr lang="en-US" sz="1000" dirty="0" smtClean="0"/>
          </a:p>
          <a:p>
            <a:pPr eaLnBrk="1" hangingPunct="1"/>
            <a:r>
              <a:rPr lang="en-US" dirty="0" smtClean="0"/>
              <a:t>Least Restrictive Environment</a:t>
            </a:r>
          </a:p>
          <a:p>
            <a:pPr eaLnBrk="1" hangingPunct="1"/>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l="14885" t="15044" b="24779"/>
          <a:stretch>
            <a:fillRect/>
          </a:stretch>
        </p:blipFill>
        <p:spPr bwMode="auto">
          <a:xfrm>
            <a:off x="2133600" y="533400"/>
            <a:ext cx="5664301"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Amendments</a:t>
            </a:r>
          </a:p>
        </p:txBody>
      </p:sp>
      <p:sp>
        <p:nvSpPr>
          <p:cNvPr id="5" name="Text Placeholder 4"/>
          <p:cNvSpPr>
            <a:spLocks noGrp="1"/>
          </p:cNvSpPr>
          <p:nvPr>
            <p:ph type="body" idx="1"/>
          </p:nvPr>
        </p:nvSpPr>
        <p:spPr/>
        <p:txBody>
          <a:bodyPr/>
          <a:lstStyle/>
          <a:p>
            <a:r>
              <a:rPr lang="en-US" dirty="0" smtClean="0"/>
              <a:t>1986</a:t>
            </a:r>
            <a:endParaRPr lang="en-US" dirty="0"/>
          </a:p>
        </p:txBody>
      </p:sp>
      <p:sp>
        <p:nvSpPr>
          <p:cNvPr id="6" name="Text Placeholder 5"/>
          <p:cNvSpPr>
            <a:spLocks noGrp="1"/>
          </p:cNvSpPr>
          <p:nvPr>
            <p:ph type="body" sz="half" idx="3"/>
          </p:nvPr>
        </p:nvSpPr>
        <p:spPr/>
        <p:txBody>
          <a:bodyPr/>
          <a:lstStyle/>
          <a:p>
            <a:r>
              <a:rPr lang="en-US" dirty="0" smtClean="0"/>
              <a:t>1990</a:t>
            </a:r>
            <a:endParaRPr lang="en-US" dirty="0"/>
          </a:p>
        </p:txBody>
      </p:sp>
      <p:sp>
        <p:nvSpPr>
          <p:cNvPr id="8195" name="Rectangle 3"/>
          <p:cNvSpPr>
            <a:spLocks noGrp="1" noChangeArrowheads="1"/>
          </p:cNvSpPr>
          <p:nvPr>
            <p:ph sz="quarter" idx="2"/>
          </p:nvPr>
        </p:nvSpPr>
        <p:spPr/>
        <p:txBody>
          <a:bodyPr>
            <a:normAutofit/>
          </a:bodyPr>
          <a:lstStyle/>
          <a:p>
            <a:pPr eaLnBrk="1" hangingPunct="1">
              <a:buFont typeface="Wingdings" pitchFamily="2" charset="2"/>
              <a:buChar char="§"/>
            </a:pPr>
            <a:r>
              <a:rPr lang="en-US" dirty="0" smtClean="0"/>
              <a:t>Attorney fees</a:t>
            </a:r>
            <a:endParaRPr lang="en-US" dirty="0" smtClean="0"/>
          </a:p>
          <a:p>
            <a:pPr eaLnBrk="1" hangingPunct="1">
              <a:buFont typeface="Wingdings" pitchFamily="2" charset="2"/>
              <a:buChar char="§"/>
            </a:pPr>
            <a:r>
              <a:rPr lang="en-US" dirty="0" smtClean="0"/>
              <a:t>0-3 </a:t>
            </a:r>
            <a:r>
              <a:rPr lang="en-US" dirty="0" smtClean="0"/>
              <a:t>program, optional</a:t>
            </a:r>
          </a:p>
          <a:p>
            <a:pPr eaLnBrk="1" hangingPunct="1"/>
            <a:r>
              <a:rPr lang="en-US" dirty="0" smtClean="0"/>
              <a:t>3-6 program essential</a:t>
            </a:r>
          </a:p>
          <a:p>
            <a:pPr eaLnBrk="1" hangingPunct="1"/>
            <a:r>
              <a:rPr lang="en-US" dirty="0" smtClean="0"/>
              <a:t>Services for deaf-blind/ </a:t>
            </a:r>
          </a:p>
          <a:p>
            <a:pPr eaLnBrk="1" hangingPunct="1">
              <a:buFontTx/>
              <a:buNone/>
            </a:pPr>
            <a:r>
              <a:rPr lang="en-US" dirty="0" smtClean="0"/>
              <a:t>    multi-handicapped</a:t>
            </a:r>
          </a:p>
        </p:txBody>
      </p:sp>
      <p:sp>
        <p:nvSpPr>
          <p:cNvPr id="8196" name="Rectangle 4"/>
          <p:cNvSpPr>
            <a:spLocks noGrp="1" noChangeArrowheads="1"/>
          </p:cNvSpPr>
          <p:nvPr>
            <p:ph sz="quarter" idx="4"/>
          </p:nvPr>
        </p:nvSpPr>
        <p:spPr/>
        <p:txBody>
          <a:bodyPr>
            <a:normAutofit/>
          </a:bodyPr>
          <a:lstStyle/>
          <a:p>
            <a:pPr eaLnBrk="1" hangingPunct="1">
              <a:buFont typeface="Wingdings" pitchFamily="2" charset="2"/>
              <a:buChar char="§"/>
            </a:pPr>
            <a:r>
              <a:rPr lang="en-US" dirty="0" smtClean="0"/>
              <a:t>TBI</a:t>
            </a:r>
            <a:r>
              <a:rPr lang="en-US" dirty="0" smtClean="0"/>
              <a:t>, Autism</a:t>
            </a:r>
          </a:p>
          <a:p>
            <a:pPr eaLnBrk="1" hangingPunct="1"/>
            <a:r>
              <a:rPr lang="en-US" dirty="0" smtClean="0"/>
              <a:t>Transition services</a:t>
            </a:r>
          </a:p>
          <a:p>
            <a:pPr eaLnBrk="1" hangingPunct="1"/>
            <a:r>
              <a:rPr lang="en-US" dirty="0" smtClean="0"/>
              <a:t>Prevent schools from using the 11</a:t>
            </a:r>
            <a:r>
              <a:rPr lang="en-US" baseline="30000" dirty="0" smtClean="0"/>
              <a:t>th</a:t>
            </a:r>
            <a:r>
              <a:rPr lang="en-US" dirty="0" smtClean="0"/>
              <a:t> amendment</a:t>
            </a:r>
          </a:p>
          <a:p>
            <a:pPr eaLnBrk="1" hangingPunct="1"/>
            <a:r>
              <a:rPr lang="en-US" dirty="0" smtClean="0"/>
              <a:t>ESY</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spect">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Designs\Notebook.pot</Template>
  <TotalTime>982</TotalTime>
  <Words>930</Words>
  <Application>Microsoft Office PowerPoint</Application>
  <PresentationFormat>On-screen Show (4:3)</PresentationFormat>
  <Paragraphs>287</Paragraphs>
  <Slides>32</Slides>
  <Notes>32</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Custom Design</vt:lpstr>
      <vt:lpstr>Aspect</vt:lpstr>
      <vt:lpstr>Special Education Law</vt:lpstr>
      <vt:lpstr>Special Ed Acronyms</vt:lpstr>
      <vt:lpstr>14th Amendment</vt:lpstr>
      <vt:lpstr>Vocational Rehabilitation Act 1973</vt:lpstr>
      <vt:lpstr>Case Study</vt:lpstr>
      <vt:lpstr>Education for All Handicapped Children’s Act  1975</vt:lpstr>
      <vt:lpstr>Education for All Handicapped Children’s Act  - Provisions</vt:lpstr>
      <vt:lpstr>Slide 8</vt:lpstr>
      <vt:lpstr>Amendments</vt:lpstr>
      <vt:lpstr>1997 IDEA</vt:lpstr>
      <vt:lpstr>Slide 11</vt:lpstr>
      <vt:lpstr>IDEA 2004</vt:lpstr>
      <vt:lpstr>Discipline Changes</vt:lpstr>
      <vt:lpstr>Slide 14</vt:lpstr>
      <vt:lpstr>Court Cases</vt:lpstr>
      <vt:lpstr>Cases</vt:lpstr>
      <vt:lpstr>Cases (continued)</vt:lpstr>
      <vt:lpstr>FAPE</vt:lpstr>
      <vt:lpstr>Related Services</vt:lpstr>
      <vt:lpstr>How would you handle this?</vt:lpstr>
      <vt:lpstr>Slide 21</vt:lpstr>
      <vt:lpstr>Discipline</vt:lpstr>
      <vt:lpstr>What should the school do?</vt:lpstr>
      <vt:lpstr>Slide 24</vt:lpstr>
      <vt:lpstr>LRE</vt:lpstr>
      <vt:lpstr>Special Ed and Private Placements</vt:lpstr>
      <vt:lpstr>Additional Cases</vt:lpstr>
      <vt:lpstr>Slide 28</vt:lpstr>
      <vt:lpstr>If 504 and Special Education serve students with disabilities – what are the differences? </vt:lpstr>
      <vt:lpstr>504 vs Special Ed</vt:lpstr>
      <vt:lpstr>Checklists</vt:lpstr>
      <vt:lpstr>Resources</vt:lpstr>
    </vt:vector>
  </TitlesOfParts>
  <Company>East Valley School District No. 361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Education Law</dc:title>
  <dc:creator>EVSD EVSD</dc:creator>
  <cp:lastModifiedBy>Jim Howard</cp:lastModifiedBy>
  <cp:revision>24</cp:revision>
  <dcterms:created xsi:type="dcterms:W3CDTF">2002-03-07T02:40:40Z</dcterms:created>
  <dcterms:modified xsi:type="dcterms:W3CDTF">2010-03-24T06:27:47Z</dcterms:modified>
</cp:coreProperties>
</file>